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4EC95D-7A4A-4FE3-9F28-E803561F5F9C}">
  <a:tblStyle styleId="{174EC95D-7A4A-4FE3-9F28-E803561F5F9C}" styleName="Table_0">
    <a:wholeTbl>
      <a:tcTxStyle b="off" i="off">
        <a:font>
          <a:latin typeface="Calibri"/>
          <a:ea typeface="Calibri"/>
          <a:cs typeface="Calibri"/>
        </a:font>
        <a:schemeClr val="dk1"/>
      </a:tcTxStyle>
      <a:tcStyle>
        <a:tcBdr>
          <a:left>
            <a:ln cap="flat" cmpd="sng" w="12700">
              <a:solidFill>
                <a:schemeClr val="accent5"/>
              </a:solidFill>
              <a:prstDash val="solid"/>
              <a:round/>
              <a:headEnd len="sm" w="sm" type="none"/>
              <a:tailEnd len="sm" w="sm" type="none"/>
            </a:ln>
          </a:left>
          <a:right>
            <a:ln cap="flat" cmpd="sng" w="12700">
              <a:solidFill>
                <a:schemeClr val="accent5"/>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12700">
              <a:solidFill>
                <a:schemeClr val="accent5"/>
              </a:solidFill>
              <a:prstDash val="solid"/>
              <a:round/>
              <a:headEnd len="sm" w="sm" type="none"/>
              <a:tailEnd len="sm" w="sm" type="none"/>
            </a:ln>
          </a:insideH>
          <a:insideV>
            <a:ln cap="flat" cmpd="sng" w="12700">
              <a:solidFill>
                <a:schemeClr val="accent5"/>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20000"/>
            </a:schemeClr>
          </a:solidFill>
        </a:fill>
      </a:tcStyle>
    </a:band1H>
    <a:band2H>
      <a:tcTxStyle/>
    </a:band2H>
    <a:band1V>
      <a:tcTxStyle/>
      <a:tcStyle>
        <a:fill>
          <a:solidFill>
            <a:schemeClr val="accent5">
              <a:alpha val="20000"/>
            </a:schemeClr>
          </a:solidFill>
        </a:fill>
      </a:tcStyle>
    </a:band1V>
    <a:band2V>
      <a:tcTxStyle/>
    </a:band2V>
    <a:lastCol>
      <a:tcTxStyle b="on" i="off"/>
    </a:lastCol>
    <a:firstCol>
      <a:tcTxStyle b="on" i="off"/>
    </a:firstCol>
    <a:lastRow>
      <a:tcTxStyle b="on" i="off"/>
      <a:tcStyle>
        <a:tcBdr>
          <a:top>
            <a:ln cap="flat" cmpd="sng" w="50800">
              <a:solidFill>
                <a:schemeClr val="accent5"/>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5"/>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93F93AF3-AECB-4EAD-B67A-71CB7BB279D2}"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3.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oboto-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b6f5d0f0e_2_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34b6f5d0f0e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4b6f5d0f0e_1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4b6f5d0f0e_1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is give to give a brief about of Label Smoothing and Stochastic Depth. Both of which help regularize the model. </a:t>
            </a:r>
            <a:r>
              <a:rPr lang="en"/>
              <a:t>Stochastic Depth is like dropout but for layers or whole residual blocks instead of neurons.</a:t>
            </a:r>
            <a:endParaRPr/>
          </a:p>
          <a:p>
            <a:pPr indent="0" lvl="0" marL="0" rtl="0" algn="l">
              <a:spcBef>
                <a:spcPts val="0"/>
              </a:spcBef>
              <a:spcAft>
                <a:spcPts val="0"/>
              </a:spcAft>
              <a:buNone/>
            </a:pPr>
            <a:r>
              <a:t/>
            </a:r>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Aims to shrink the depth of a network during training, while keeping it unchanged during testing.</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Label Smoothing makes the network less confident then it actually is on the classes.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Label smoothing is often used to increase robustness and improve classification problems</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b6f5d0f0e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4b6f5d0f0e_2_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400">
                <a:solidFill>
                  <a:schemeClr val="dk1"/>
                </a:solidFill>
              </a:rPr>
              <a:t>Introducing RDNet (Revitalized Dense Nets), authors approach given the various things we’ve discussed in previous slides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RDNet features a unique design distinguishing it from ResNet-style architectures, primarily due to the use of feature concatenation.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2" name="Google Shape;192;g34b6f5d0f0e_2_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b6f5d0f0e_13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34b6f5d0f0e_13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We design four stages in RDNet across all scales, where each stage N comprises, LN mixing blocks consisting of three feature mixers and one transition layer (the last mixing block does not employ the transition layer).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Feature mixer f denotes our building block combines previously concatenated features to compress them into GR-dimensional features for concatenation.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The growth rate (GR) adjusts the amount of concatenated features and is predetermined for each stage. Transition layers for down sampling are positioned after each stage as before. S and C denote stride and channel size. This figure illustratively sets GR to two.</a:t>
            </a:r>
            <a:endParaRPr/>
          </a:p>
        </p:txBody>
      </p:sp>
      <p:sp>
        <p:nvSpPr>
          <p:cNvPr id="201" name="Google Shape;201;g34b6f5d0f0e_13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b6f5d0f0e_2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34b6f5d0f0e_2_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 sz="1200"/>
              <a:t>Emphasizing t</a:t>
            </a:r>
            <a:r>
              <a:rPr lang="en" sz="1200"/>
              <a:t>he wider and shallower design, the expansion ratio ER (controlling the channel expansion for inverted bottleneck layer similar to DenseNet-201 where ER=4×GR but in RDNet ER has been decoupled from GR)</a:t>
            </a:r>
            <a:endParaRPr sz="1200"/>
          </a:p>
          <a:p>
            <a:pPr indent="0" lvl="0" marL="0" rtl="0" algn="just">
              <a:spcBef>
                <a:spcPts val="0"/>
              </a:spcBef>
              <a:spcAft>
                <a:spcPts val="0"/>
              </a:spcAft>
              <a:buNone/>
            </a:pPr>
            <a:r>
              <a:t/>
            </a:r>
            <a:endParaRPr sz="1200"/>
          </a:p>
          <a:p>
            <a:pPr indent="0" lvl="0" marL="0" rtl="0" algn="just">
              <a:lnSpc>
                <a:spcPct val="115000"/>
              </a:lnSpc>
              <a:spcBef>
                <a:spcPts val="0"/>
              </a:spcBef>
              <a:spcAft>
                <a:spcPts val="0"/>
              </a:spcAft>
              <a:buSzPts val="1100"/>
              <a:buNone/>
            </a:pPr>
            <a:r>
              <a:rPr lang="en" sz="1200">
                <a:solidFill>
                  <a:schemeClr val="dk1"/>
                </a:solidFill>
              </a:rPr>
              <a:t>This </a:t>
            </a:r>
            <a:r>
              <a:rPr lang="en" sz="1200">
                <a:solidFill>
                  <a:schemeClr val="dk1"/>
                </a:solidFill>
              </a:rPr>
              <a:t>causes </a:t>
            </a:r>
            <a:r>
              <a:rPr lang="en" sz="1200">
                <a:solidFill>
                  <a:schemeClr val="dk1"/>
                </a:solidFill>
              </a:rPr>
              <a:t>Larger intermediate channel dimensions. DenseNets similarly employed the ER concept; however, they distinctively applied it to the growth rate (GR) (e.g., ER=4×GR for original densenet) rather than to the input dimension to reduce both input and output dimensions. </a:t>
            </a:r>
            <a:endParaRPr sz="1200">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endParaRPr>
          </a:p>
          <a:p>
            <a:pPr indent="0" lvl="0" marL="0" rtl="0" algn="just">
              <a:lnSpc>
                <a:spcPct val="115000"/>
              </a:lnSpc>
              <a:spcBef>
                <a:spcPts val="0"/>
              </a:spcBef>
              <a:spcAft>
                <a:spcPts val="0"/>
              </a:spcAft>
              <a:buSzPts val="1100"/>
              <a:buNone/>
            </a:pPr>
            <a:r>
              <a:rPr lang="en" sz="1200">
                <a:solidFill>
                  <a:schemeClr val="dk1"/>
                </a:solidFill>
              </a:rPr>
              <a:t>They argue that this harms the capability of encoded features through the nonlinearity [</a:t>
            </a:r>
            <a:r>
              <a:rPr lang="en" sz="1200">
                <a:solidFill>
                  <a:srgbClr val="1B66D0"/>
                </a:solidFill>
              </a:rPr>
              <a:t>26</a:t>
            </a:r>
            <a:r>
              <a:rPr lang="en" sz="1200">
                <a:solidFill>
                  <a:schemeClr val="dk1"/>
                </a:solidFill>
              </a:rPr>
              <a:t>]. Thus, they reengineer the approach by directing ER proportional to the input dimension (i.e., decoupling ER from GR). </a:t>
            </a:r>
            <a:endParaRPr sz="1200">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rPr>
              <a:t>To mitigate any extra memory consumption they reduce the GR from 120 to 60 </a:t>
            </a:r>
            <a:r>
              <a:rPr lang="en" sz="1200">
                <a:solidFill>
                  <a:schemeClr val="dk1"/>
                </a:solidFill>
              </a:rPr>
              <a:t>without</a:t>
            </a:r>
            <a:r>
              <a:rPr lang="en" sz="1200">
                <a:solidFill>
                  <a:schemeClr val="dk1"/>
                </a:solidFill>
              </a:rPr>
              <a:t> </a:t>
            </a:r>
            <a:r>
              <a:rPr lang="en" sz="1200">
                <a:solidFill>
                  <a:schemeClr val="dk1"/>
                </a:solidFill>
              </a:rPr>
              <a:t>compromising</a:t>
            </a:r>
            <a:r>
              <a:rPr lang="en" sz="1200">
                <a:solidFill>
                  <a:schemeClr val="dk1"/>
                </a:solidFill>
              </a:rPr>
              <a:t> accuracy.</a:t>
            </a:r>
            <a:endParaRPr sz="1200">
              <a:solidFill>
                <a:schemeClr val="dk1"/>
              </a:solidFill>
            </a:endParaRPr>
          </a:p>
          <a:p>
            <a:pPr indent="0" lvl="0" marL="0" rtl="0" algn="l">
              <a:spcBef>
                <a:spcPts val="0"/>
              </a:spcBef>
              <a:spcAft>
                <a:spcPts val="0"/>
              </a:spcAft>
              <a:buNone/>
            </a:pPr>
            <a:r>
              <a:t/>
            </a:r>
            <a:endParaRPr sz="1200"/>
          </a:p>
        </p:txBody>
      </p:sp>
      <p:sp>
        <p:nvSpPr>
          <p:cNvPr id="210" name="Google Shape;210;g34b6f5d0f0e_2_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b6f5d0f0e_13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34b6f5d0f0e_13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They  refine the transition layers, removing the average pooling and replacing the convolution by adjusting the kernel size and stride with the stride</a:t>
            </a:r>
            <a:r>
              <a:rPr lang="en" sz="1400"/>
              <a:t> </a:t>
            </a:r>
            <a:r>
              <a:rPr lang="en" sz="1400">
                <a:solidFill>
                  <a:schemeClr val="dk1"/>
                </a:solidFill>
              </a:rPr>
              <a:t>Therefore, our transition layers play two additional roles: 1) dimension reduction, as aforementioned; 2) downsampling.</a:t>
            </a:r>
            <a:endParaRPr sz="1400">
              <a:solidFill>
                <a:schemeClr val="dk1"/>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Sxs with stride s </a:t>
            </a:r>
            <a:endParaRPr sz="1400"/>
          </a:p>
        </p:txBody>
      </p:sp>
      <p:sp>
        <p:nvSpPr>
          <p:cNvPr id="233" name="Google Shape;233;g34b6f5d0f0e_13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b95f2a25c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34b95f2a25c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Here I focus on three most important features of RDNet that define its architecture. </a:t>
            </a:r>
            <a:endParaRPr/>
          </a:p>
          <a:p>
            <a:pPr indent="0" lvl="0" marL="0" rtl="0" algn="l">
              <a:lnSpc>
                <a:spcPct val="115000"/>
              </a:lnSpc>
              <a:spcBef>
                <a:spcPts val="0"/>
              </a:spcBef>
              <a:spcAft>
                <a:spcPts val="0"/>
              </a:spcAft>
              <a:buClr>
                <a:schemeClr val="dk1"/>
              </a:buClr>
              <a:buSzPts val="1100"/>
              <a:buFont typeface="Arial"/>
              <a:buNone/>
            </a:pPr>
            <a:r>
              <a:rPr lang="en" sz="700">
                <a:solidFill>
                  <a:schemeClr val="dk1"/>
                </a:solidFill>
              </a:rPr>
              <a:t>For more transition layer the Increase in GR aims to address the overall low GR in the baseline at an architecture level, whereas the abovementioned GR decrease was to boost ER on a block level.</a:t>
            </a:r>
            <a:endParaRPr sz="700">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750">
                <a:solidFill>
                  <a:schemeClr val="dk1"/>
                </a:solidFill>
              </a:rPr>
              <a:t>We investigate if channel re-scaling is required due to the</a:t>
            </a:r>
            <a:endParaRPr sz="7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750">
                <a:solidFill>
                  <a:schemeClr val="dk1"/>
                </a:solidFill>
              </a:rPr>
              <a:t>diverse variance of concatenated features. We examine our proposed re-scaling</a:t>
            </a:r>
            <a:endParaRPr sz="7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750">
                <a:solidFill>
                  <a:schemeClr val="dk1"/>
                </a:solidFill>
              </a:rPr>
              <a:t>approach,whichhasasimilarformulationbymergingthechannellayer-scale[</a:t>
            </a:r>
            <a:r>
              <a:rPr lang="en" sz="750">
                <a:solidFill>
                  <a:srgbClr val="1B66D0"/>
                </a:solidFill>
              </a:rPr>
              <a:t>76</a:t>
            </a:r>
            <a:r>
              <a:rPr lang="en" sz="750">
                <a:solidFill>
                  <a:schemeClr val="dk1"/>
                </a:solidFill>
              </a:rPr>
              <a:t>]</a:t>
            </a:r>
            <a:endParaRPr sz="7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750">
                <a:solidFill>
                  <a:schemeClr val="dk1"/>
                </a:solidFill>
              </a:rPr>
              <a:t>and an effective squeeze-excitation network [</a:t>
            </a:r>
            <a:r>
              <a:rPr lang="en" sz="750">
                <a:solidFill>
                  <a:srgbClr val="1B66D0"/>
                </a:solidFill>
              </a:rPr>
              <a:t>48</a:t>
            </a:r>
            <a:r>
              <a:rPr lang="en" sz="750">
                <a:solidFill>
                  <a:schemeClr val="dk1"/>
                </a:solidFill>
              </a:rPr>
              <a:t>]. Table </a:t>
            </a:r>
            <a:r>
              <a:rPr lang="en" sz="750">
                <a:solidFill>
                  <a:srgbClr val="FB0007"/>
                </a:solidFill>
              </a:rPr>
              <a:t>1</a:t>
            </a:r>
            <a:r>
              <a:rPr lang="en" sz="750">
                <a:solidFill>
                  <a:schemeClr val="dk1"/>
                </a:solidFill>
              </a:rPr>
              <a:t>(h) indicates it achieves</a:t>
            </a:r>
            <a:endParaRPr sz="7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750">
                <a:solidFill>
                  <a:schemeClr val="dk1"/>
                </a:solidFill>
              </a:rPr>
              <a:t>a slight +0.2%p improvement, albeit with very minor inefficiency</a:t>
            </a:r>
            <a:endParaRPr sz="750">
              <a:solidFill>
                <a:schemeClr val="dk1"/>
              </a:solidFill>
            </a:endParaRPr>
          </a:p>
          <a:p>
            <a:pPr indent="0" lvl="0" marL="0" rtl="0" algn="l">
              <a:spcBef>
                <a:spcPts val="0"/>
              </a:spcBef>
              <a:spcAft>
                <a:spcPts val="0"/>
              </a:spcAft>
              <a:buNone/>
            </a:pPr>
            <a:r>
              <a:t/>
            </a:r>
            <a:endParaRPr/>
          </a:p>
        </p:txBody>
      </p:sp>
      <p:sp>
        <p:nvSpPr>
          <p:cNvPr id="243" name="Google Shape;243;g34b95f2a25c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b95f2a2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b95f2a2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4b95f2a2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4b95f2a2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b6f5d0f0e_2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34b6f5d0f0e_2_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4b6f5d0f0e_2_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b6f5d0f0e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34b6f5d0f0e_1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34b6f5d0f0e_1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4be7009135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34be7009135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4b6f5d0f0e_2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34b6f5d0f0e_2_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 sz="1400">
                <a:solidFill>
                  <a:schemeClr val="dk1"/>
                </a:solidFill>
              </a:rPr>
              <a:t>NVIDIA A100 GPU, Intel Xeon Gold 5120 CPU, and TensorRT Inference Engine </a:t>
            </a:r>
            <a:r>
              <a:rPr lang="en" sz="1400">
                <a:solidFill>
                  <a:schemeClr val="dk1"/>
                </a:solidFill>
              </a:rPr>
              <a:t>PyTorch 1.13.1 and CUDA 11.6</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Memory is measured in the training phase with a batch size of 16. </a:t>
            </a:r>
            <a:endParaRPr sz="1400">
              <a:solidFill>
                <a:schemeClr val="dk1"/>
              </a:solidFill>
            </a:endParaRPr>
          </a:p>
          <a:p>
            <a:pPr indent="0" lvl="0" marL="0" rtl="0" algn="l">
              <a:spcBef>
                <a:spcPts val="0"/>
              </a:spcBef>
              <a:spcAft>
                <a:spcPts val="0"/>
              </a:spcAft>
              <a:buNone/>
            </a:pPr>
            <a:r>
              <a:t/>
            </a:r>
            <a:endParaRPr sz="1400"/>
          </a:p>
        </p:txBody>
      </p:sp>
      <p:sp>
        <p:nvSpPr>
          <p:cNvPr id="289" name="Google Shape;289;g34b6f5d0f0e_2_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4b6f5d0f0e_1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4b6f5d0f0e_1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memory is denoted for batch size of 16 in last column of the above image.  Added this to compare the memory requirements as compared to other sota models and also all of them have been pretrained from scratch using the imagenet 1k.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4b6f5d0f0e_2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34b6f5d0f0e_2_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34b6f5d0f0e_2_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b9f6dbb6d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34b9f6dbb6d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34b9f6dbb6d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b6f5d0f0e_1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4b6f5d0f0e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4b95f2a2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4b95f2a2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4b6f5d0f0e_2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34b6f5d0f0e_2_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sz="1400"/>
              <a:t>The transition layers between stages are intended to reduce the number of channels. Due to the dense connections in every block, the intensified accumulation of features does not allow a high growth rate (GR). They introduce a novel aspect using more transition layers to address it. To be specific, they propose to use a transition layer in a stage, not solely after each stage, but after every three blocks with a stride of 1. These transition layers focus on dimension reduction rather than down sampling.</a:t>
            </a:r>
            <a:endParaRPr sz="1400"/>
          </a:p>
          <a:p>
            <a:pPr indent="0" lvl="0" marL="0" marR="0" rtl="0" algn="l">
              <a:lnSpc>
                <a:spcPct val="100000"/>
              </a:lnSpc>
              <a:spcBef>
                <a:spcPts val="0"/>
              </a:spcBef>
              <a:spcAft>
                <a:spcPts val="0"/>
              </a:spcAft>
              <a:buClr>
                <a:schemeClr val="dk1"/>
              </a:buClr>
              <a:buSzPts val="1200"/>
              <a:buFont typeface="Calibri"/>
              <a:buNone/>
            </a:pPr>
            <a:r>
              <a:t/>
            </a:r>
            <a:endParaRPr sz="1400"/>
          </a:p>
          <a:p>
            <a:pPr indent="0" lvl="0" marL="0" marR="0" rtl="0" algn="l">
              <a:lnSpc>
                <a:spcPct val="100000"/>
              </a:lnSpc>
              <a:spcBef>
                <a:spcPts val="0"/>
              </a:spcBef>
              <a:spcAft>
                <a:spcPts val="0"/>
              </a:spcAft>
              <a:buClr>
                <a:schemeClr val="dk1"/>
              </a:buClr>
              <a:buSzPts val="1200"/>
              <a:buFont typeface="Calibri"/>
              <a:buNone/>
            </a:pPr>
            <a:r>
              <a:t/>
            </a:r>
            <a:endParaRPr sz="1400"/>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use the identical setup of a patch size 4 with a stride 4 for the patchificaiton.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Also the </a:t>
            </a:r>
            <a:r>
              <a:rPr lang="en" sz="1200">
                <a:solidFill>
                  <a:schemeClr val="dk1"/>
                </a:solidFill>
              </a:rPr>
              <a:t>introduction</a:t>
            </a:r>
            <a:r>
              <a:rPr lang="en" sz="1200">
                <a:solidFill>
                  <a:schemeClr val="dk1"/>
                </a:solidFill>
              </a:rPr>
              <a:t> of dynamic Growth Rate for each stage</a:t>
            </a:r>
            <a:endParaRPr sz="1200">
              <a:solidFill>
                <a:schemeClr val="dk1"/>
              </a:solidFill>
            </a:endParaRPr>
          </a:p>
          <a:p>
            <a:pPr indent="0" lvl="0" marL="0" marR="0" rtl="0" algn="l">
              <a:lnSpc>
                <a:spcPct val="100000"/>
              </a:lnSpc>
              <a:spcBef>
                <a:spcPts val="0"/>
              </a:spcBef>
              <a:spcAft>
                <a:spcPts val="0"/>
              </a:spcAft>
              <a:buClr>
                <a:schemeClr val="dk1"/>
              </a:buClr>
              <a:buSzPts val="1200"/>
              <a:buFont typeface="Calibri"/>
              <a:buNone/>
            </a:pPr>
            <a:r>
              <a:t/>
            </a:r>
            <a:endParaRPr sz="1400"/>
          </a:p>
          <a:p>
            <a:pPr indent="0" lvl="0" marL="0" rtl="0" algn="l">
              <a:spcBef>
                <a:spcPts val="0"/>
              </a:spcBef>
              <a:spcAft>
                <a:spcPts val="0"/>
              </a:spcAft>
              <a:buNone/>
            </a:pPr>
            <a:r>
              <a:t/>
            </a:r>
            <a:endParaRPr/>
          </a:p>
        </p:txBody>
      </p:sp>
      <p:sp>
        <p:nvSpPr>
          <p:cNvPr id="330" name="Google Shape;330;g34b6f5d0f0e_2_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4bd56effb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34bd56effbd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Here I focus on three most important features of RDNet that define its architecture. </a:t>
            </a:r>
            <a:endParaRPr/>
          </a:p>
          <a:p>
            <a:pPr indent="0" lvl="0" marL="0" rtl="0" algn="l">
              <a:lnSpc>
                <a:spcPct val="115000"/>
              </a:lnSpc>
              <a:spcBef>
                <a:spcPts val="0"/>
              </a:spcBef>
              <a:spcAft>
                <a:spcPts val="0"/>
              </a:spcAft>
              <a:buClr>
                <a:schemeClr val="dk1"/>
              </a:buClr>
              <a:buSzPts val="1100"/>
              <a:buFont typeface="Arial"/>
              <a:buNone/>
            </a:pPr>
            <a:r>
              <a:rPr lang="en" sz="700">
                <a:solidFill>
                  <a:schemeClr val="dk1"/>
                </a:solidFill>
              </a:rPr>
              <a:t>For more transition layer the Increase in GR aims to address the overall low GR in the baseline at an architecture level, whereas the abovementioned GR decrease was to boost ER on a block level.</a:t>
            </a:r>
            <a:endParaRPr sz="700">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750">
                <a:solidFill>
                  <a:schemeClr val="dk1"/>
                </a:solidFill>
              </a:rPr>
              <a:t>We investigate if channel re-scaling is required due to the</a:t>
            </a:r>
            <a:endParaRPr sz="7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750">
                <a:solidFill>
                  <a:schemeClr val="dk1"/>
                </a:solidFill>
              </a:rPr>
              <a:t>diverse variance of concatenated features. We examine our proposed re-scaling</a:t>
            </a:r>
            <a:endParaRPr sz="7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750">
                <a:solidFill>
                  <a:schemeClr val="dk1"/>
                </a:solidFill>
              </a:rPr>
              <a:t>approach,whichhasasimilarformulationbymergingthechannellayer-scale[</a:t>
            </a:r>
            <a:r>
              <a:rPr lang="en" sz="750">
                <a:solidFill>
                  <a:srgbClr val="1B66D0"/>
                </a:solidFill>
              </a:rPr>
              <a:t>76</a:t>
            </a:r>
            <a:r>
              <a:rPr lang="en" sz="750">
                <a:solidFill>
                  <a:schemeClr val="dk1"/>
                </a:solidFill>
              </a:rPr>
              <a:t>]</a:t>
            </a:r>
            <a:endParaRPr sz="7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750">
                <a:solidFill>
                  <a:schemeClr val="dk1"/>
                </a:solidFill>
              </a:rPr>
              <a:t>and an effective squeeze-excitation network [</a:t>
            </a:r>
            <a:r>
              <a:rPr lang="en" sz="750">
                <a:solidFill>
                  <a:srgbClr val="1B66D0"/>
                </a:solidFill>
              </a:rPr>
              <a:t>48</a:t>
            </a:r>
            <a:r>
              <a:rPr lang="en" sz="750">
                <a:solidFill>
                  <a:schemeClr val="dk1"/>
                </a:solidFill>
              </a:rPr>
              <a:t>]. Table </a:t>
            </a:r>
            <a:r>
              <a:rPr lang="en" sz="750">
                <a:solidFill>
                  <a:srgbClr val="FB0007"/>
                </a:solidFill>
              </a:rPr>
              <a:t>1</a:t>
            </a:r>
            <a:r>
              <a:rPr lang="en" sz="750">
                <a:solidFill>
                  <a:schemeClr val="dk1"/>
                </a:solidFill>
              </a:rPr>
              <a:t>(h) indicates it achieves</a:t>
            </a:r>
            <a:endParaRPr sz="7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750">
                <a:solidFill>
                  <a:schemeClr val="dk1"/>
                </a:solidFill>
              </a:rPr>
              <a:t>a slight +0.2%p improvement, albeit with very minor inefficiency</a:t>
            </a:r>
            <a:endParaRPr sz="750">
              <a:solidFill>
                <a:schemeClr val="dk1"/>
              </a:solidFill>
            </a:endParaRPr>
          </a:p>
          <a:p>
            <a:pPr indent="0" lvl="0" marL="0" rtl="0" algn="l">
              <a:spcBef>
                <a:spcPts val="0"/>
              </a:spcBef>
              <a:spcAft>
                <a:spcPts val="0"/>
              </a:spcAft>
              <a:buNone/>
            </a:pPr>
            <a:r>
              <a:t/>
            </a:r>
            <a:endParaRPr/>
          </a:p>
        </p:txBody>
      </p:sp>
      <p:sp>
        <p:nvSpPr>
          <p:cNvPr id="343" name="Google Shape;343;g34bd56effbd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4beddcd66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4beddcd66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4beddcd66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4beddcd66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b6f5d0f0e_1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g34b6f5d0f0e_1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point of this slide is to show the key innovation behind densenets: output concatenation </a:t>
            </a:r>
            <a:endParaRPr/>
          </a:p>
        </p:txBody>
      </p:sp>
      <p:sp>
        <p:nvSpPr>
          <p:cNvPr id="88" name="Google Shape;88;g34b6f5d0f0e_1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4beddcd66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4beddcd66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be417e8f0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34be417e8f0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34be417e8f0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b6f5d0f0e_1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b6f5d0f0e_1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point of this slide is to illustrate the difference between adding and concatenating, and how concatenating preserves information about learned representations within the model. The authors speculate this is why densenets can learn more diverse feature mappings than resnets or cnns with skip connections. The growth of the intermediate results’ size should also be noted, since this is why densenets aren’t scalable and haven’t seen much use. Could be insightful to use this to illustrate why skip connections solve the vanishing gradient problem (layerwise predictions may get more subtle, but adding (or concatenating) to previous output preserves redundant information, causes later layers to learn ‘finer’ details)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b6f5d0f0e_2_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point of this slide is to introduce the main solution to densenets memory scaling issu</a:t>
            </a:r>
            <a:r>
              <a:rPr lang="en"/>
              <a:t>e: the transition layer. This is the main focus of rdnet: adding more transition layers to prevent the intermediate results from getting too large. The reason the authors suspect they can do this without compromising performance is maybe too theoretical to get into (?). This allows them to make rdnet wider and shallower, allowing for faster inference. This slide also illustrates the density of the densenet architecture.</a:t>
            </a:r>
            <a:endParaRPr/>
          </a:p>
        </p:txBody>
      </p:sp>
      <p:sp>
        <p:nvSpPr>
          <p:cNvPr id="140" name="Google Shape;140;g34b6f5d0f0e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b6f5d0f0e_2_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point of this slide is to show that densenets are not used as the backbone for sota models at the time of the paper and to show the reason for that: the memory cost. This slide also introduces a contemporary model that rdnet takes architectural inspiration from and will be further compared against: convnext (I believe a different team is covering convnext, might be worth mentioning). (I have a few questions about this slide, particularly that it doesn’t seem like densenets are leading in any capacity, at least according to the chart. Couldn’t someone say that’s the reason why nobody is using densenets. I think the solution would be to add the year released to the chart: ResNet-101: 2015, DenseNet-161: 2016, ConvNext-T: 2022. I believe the main advantage of DenseNet at the time was a significant reduction in parameters)</a:t>
            </a:r>
            <a:endParaRPr/>
          </a:p>
        </p:txBody>
      </p:sp>
      <p:sp>
        <p:nvSpPr>
          <p:cNvPr id="147" name="Google Shape;147;g34b6f5d0f0e_2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b6f5d0f0e_2_2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point of this slide is to motivate rdnet. The memory scaling problem and disadvantage of additive shortcuts were illustrated in the previous slide.</a:t>
            </a:r>
            <a:endParaRPr/>
          </a:p>
        </p:txBody>
      </p:sp>
      <p:sp>
        <p:nvSpPr>
          <p:cNvPr id="154" name="Google Shape;154;g34b6f5d0f0e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b6f5d0f0e_12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point of this slide is to wrap up the additions of rdnet. Most of these would have been mentioned up to this point. This should be a 2 second slide.</a:t>
            </a:r>
            <a:endParaRPr/>
          </a:p>
        </p:txBody>
      </p:sp>
      <p:sp>
        <p:nvSpPr>
          <p:cNvPr id="160" name="Google Shape;160;g34b6f5d0f0e_1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b6f5d0f0e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34b6f5d0f0e_2_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point of this slide is to expand on the better training recipe mentioned in the previous slide. I wouldn’t go into these in too much depth.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Densenets havent been given the care the residual </a:t>
            </a:r>
            <a:r>
              <a:rPr lang="en"/>
              <a:t>networks</a:t>
            </a:r>
            <a:r>
              <a:rPr lang="en"/>
              <a:t> have been given. </a:t>
            </a:r>
            <a:endParaRPr/>
          </a:p>
        </p:txBody>
      </p:sp>
      <p:sp>
        <p:nvSpPr>
          <p:cNvPr id="167" name="Google Shape;167;g34b6f5d0f0e_2_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Slide" type="blank">
  <p:cSld name="BLANK">
    <p:spTree>
      <p:nvGrpSpPr>
        <p:cNvPr id="51" name="Shape 51"/>
        <p:cNvGrpSpPr/>
        <p:nvPr/>
      </p:nvGrpSpPr>
      <p:grpSpPr>
        <a:xfrm>
          <a:off x="0" y="0"/>
          <a:ext cx="0" cy="0"/>
          <a:chOff x="0" y="0"/>
          <a:chExt cx="0" cy="0"/>
        </a:xfrm>
      </p:grpSpPr>
      <p:cxnSp>
        <p:nvCxnSpPr>
          <p:cNvPr id="52" name="Google Shape;52;p14"/>
          <p:cNvCxnSpPr/>
          <p:nvPr/>
        </p:nvCxnSpPr>
        <p:spPr>
          <a:xfrm>
            <a:off x="251052" y="2039030"/>
            <a:ext cx="7586662" cy="0"/>
          </a:xfrm>
          <a:prstGeom prst="straightConnector1">
            <a:avLst/>
          </a:prstGeom>
          <a:noFill/>
          <a:ln cap="flat" cmpd="sng" w="19050">
            <a:solidFill>
              <a:srgbClr val="E98332"/>
            </a:solidFill>
            <a:prstDash val="solid"/>
            <a:miter lim="800000"/>
            <a:headEnd len="sm" w="sm" type="none"/>
            <a:tailEnd len="sm" w="sm" type="none"/>
          </a:ln>
          <a:effectLst>
            <a:outerShdw blurRad="50800" rotWithShape="0" algn="tl" dir="2700000" dist="38100">
              <a:srgbClr val="000000">
                <a:alpha val="40000"/>
              </a:srgbClr>
            </a:outerShdw>
          </a:effectLst>
        </p:spPr>
      </p:cxn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3" name="Shape 53"/>
        <p:cNvGrpSpPr/>
        <p:nvPr/>
      </p:nvGrpSpPr>
      <p:grpSpPr>
        <a:xfrm>
          <a:off x="0" y="0"/>
          <a:ext cx="0" cy="0"/>
          <a:chOff x="0" y="0"/>
          <a:chExt cx="0" cy="0"/>
        </a:xfrm>
      </p:grpSpPr>
      <p:sp>
        <p:nvSpPr>
          <p:cNvPr id="54" name="Google Shape;54;p15"/>
          <p:cNvSpPr/>
          <p:nvPr/>
        </p:nvSpPr>
        <p:spPr>
          <a:xfrm>
            <a:off x="0" y="0"/>
            <a:ext cx="9144000" cy="410255"/>
          </a:xfrm>
          <a:prstGeom prst="rect">
            <a:avLst/>
          </a:prstGeom>
          <a:solidFill>
            <a:srgbClr val="2437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55" name="Shape 55"/>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47.png"/><Relationship Id="rId8"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23.png"/><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0.png"/><Relationship Id="rId11" Type="http://schemas.openxmlformats.org/officeDocument/2006/relationships/image" Target="../media/image24.png"/><Relationship Id="rId10" Type="http://schemas.openxmlformats.org/officeDocument/2006/relationships/image" Target="../media/image21.png"/><Relationship Id="rId12" Type="http://schemas.openxmlformats.org/officeDocument/2006/relationships/image" Target="../media/image16.png"/><Relationship Id="rId9"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nvSpPr>
        <p:spPr>
          <a:xfrm>
            <a:off x="189411" y="1482635"/>
            <a:ext cx="7191104"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100" u="none" cap="none" strike="noStrike">
                <a:solidFill>
                  <a:schemeClr val="dk1"/>
                </a:solidFill>
                <a:latin typeface="Calibri"/>
                <a:ea typeface="Calibri"/>
                <a:cs typeface="Calibri"/>
                <a:sym typeface="Calibri"/>
              </a:rPr>
              <a:t>DenseNets Reloaded: Paradigm Shift Beyond ResNets and ViTs</a:t>
            </a:r>
            <a:endParaRPr b="1" sz="2100">
              <a:solidFill>
                <a:schemeClr val="dk1"/>
              </a:solidFill>
              <a:latin typeface="Calibri"/>
              <a:ea typeface="Calibri"/>
              <a:cs typeface="Calibri"/>
              <a:sym typeface="Calibri"/>
            </a:endParaRPr>
          </a:p>
        </p:txBody>
      </p:sp>
      <p:sp>
        <p:nvSpPr>
          <p:cNvPr id="61" name="Google Shape;61;p17"/>
          <p:cNvSpPr txBox="1"/>
          <p:nvPr/>
        </p:nvSpPr>
        <p:spPr>
          <a:xfrm>
            <a:off x="189399" y="2135775"/>
            <a:ext cx="4288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1400">
                <a:solidFill>
                  <a:schemeClr val="dk1"/>
                </a:solidFill>
                <a:latin typeface="Calibri"/>
                <a:ea typeface="Calibri"/>
                <a:cs typeface="Calibri"/>
                <a:sym typeface="Calibri"/>
              </a:rPr>
              <a:t>Donghyun Kim*, Byeongho Heo, and Dongyoon Han*</a:t>
            </a:r>
            <a:endParaRPr sz="1100"/>
          </a:p>
        </p:txBody>
      </p:sp>
      <p:sp>
        <p:nvSpPr>
          <p:cNvPr id="62" name="Google Shape;62;p17"/>
          <p:cNvSpPr txBox="1"/>
          <p:nvPr/>
        </p:nvSpPr>
        <p:spPr>
          <a:xfrm>
            <a:off x="189410" y="2453726"/>
            <a:ext cx="3866605"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1200">
                <a:solidFill>
                  <a:schemeClr val="dk1"/>
                </a:solidFill>
                <a:latin typeface="Calibri"/>
                <a:ea typeface="Calibri"/>
                <a:cs typeface="Calibri"/>
                <a:sym typeface="Calibri"/>
              </a:rPr>
              <a:t>Naver Cloud AI, Naver AI Lab</a:t>
            </a:r>
            <a:endParaRPr sz="1100"/>
          </a:p>
        </p:txBody>
      </p:sp>
      <p:sp>
        <p:nvSpPr>
          <p:cNvPr id="63" name="Google Shape;63;p17"/>
          <p:cNvSpPr txBox="1"/>
          <p:nvPr/>
        </p:nvSpPr>
        <p:spPr>
          <a:xfrm>
            <a:off x="189410" y="2771676"/>
            <a:ext cx="3866605"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1" lang="en" sz="1200">
                <a:solidFill>
                  <a:schemeClr val="dk1"/>
                </a:solidFill>
                <a:latin typeface="Calibri"/>
                <a:ea typeface="Calibri"/>
                <a:cs typeface="Calibri"/>
                <a:sym typeface="Calibri"/>
              </a:rPr>
              <a:t>European Conference on Computer Vision, 2024</a:t>
            </a:r>
            <a:endParaRPr sz="1100"/>
          </a:p>
        </p:txBody>
      </p:sp>
      <p:pic>
        <p:nvPicPr>
          <p:cNvPr id="64" name="Google Shape;64;p17"/>
          <p:cNvPicPr preferRelativeResize="0"/>
          <p:nvPr/>
        </p:nvPicPr>
        <p:blipFill rotWithShape="1">
          <a:blip r:embed="rId3">
            <a:alphaModFix/>
          </a:blip>
          <a:srcRect b="0" l="0" r="0" t="0"/>
          <a:stretch/>
        </p:blipFill>
        <p:spPr>
          <a:xfrm>
            <a:off x="7039059" y="72240"/>
            <a:ext cx="1900649" cy="1027539"/>
          </a:xfrm>
          <a:prstGeom prst="rect">
            <a:avLst/>
          </a:prstGeom>
          <a:noFill/>
          <a:ln>
            <a:noFill/>
          </a:ln>
        </p:spPr>
      </p:pic>
      <p:sp>
        <p:nvSpPr>
          <p:cNvPr id="65" name="Google Shape;65;p17"/>
          <p:cNvSpPr txBox="1"/>
          <p:nvPr/>
        </p:nvSpPr>
        <p:spPr>
          <a:xfrm>
            <a:off x="0" y="4889585"/>
            <a:ext cx="1299755"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1100">
                <a:solidFill>
                  <a:schemeClr val="dk1"/>
                </a:solidFill>
                <a:latin typeface="Calibri"/>
                <a:ea typeface="Calibri"/>
                <a:cs typeface="Calibri"/>
                <a:sym typeface="Calibri"/>
              </a:rPr>
              <a:t>*Equal Contribution</a:t>
            </a:r>
            <a:endParaRPr sz="1100"/>
          </a:p>
        </p:txBody>
      </p:sp>
      <p:sp>
        <p:nvSpPr>
          <p:cNvPr id="66" name="Google Shape;66;p17"/>
          <p:cNvSpPr txBox="1"/>
          <p:nvPr/>
        </p:nvSpPr>
        <p:spPr>
          <a:xfrm>
            <a:off x="4926943" y="4762627"/>
            <a:ext cx="4217057"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1" lang="en" sz="1200">
                <a:solidFill>
                  <a:schemeClr val="dk1"/>
                </a:solidFill>
                <a:latin typeface="Calibri"/>
                <a:ea typeface="Calibri"/>
                <a:cs typeface="Calibri"/>
                <a:sym typeface="Calibri"/>
              </a:rPr>
              <a:t>Presented by Aditya Bhargava, Alex Darwiche, Cameron Halaby</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nvSpPr>
        <p:spPr>
          <a:xfrm>
            <a:off x="2217908" y="0"/>
            <a:ext cx="47082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Stochastic</a:t>
            </a:r>
            <a:r>
              <a:rPr lang="en" sz="2100">
                <a:solidFill>
                  <a:schemeClr val="lt1"/>
                </a:solidFill>
                <a:latin typeface="Calibri"/>
                <a:ea typeface="Calibri"/>
                <a:cs typeface="Calibri"/>
                <a:sym typeface="Calibri"/>
              </a:rPr>
              <a:t> Depth and </a:t>
            </a:r>
            <a:r>
              <a:rPr lang="en" sz="2100">
                <a:solidFill>
                  <a:schemeClr val="lt1"/>
                </a:solidFill>
                <a:latin typeface="Calibri"/>
                <a:ea typeface="Calibri"/>
                <a:cs typeface="Calibri"/>
                <a:sym typeface="Calibri"/>
              </a:rPr>
              <a:t>Label Smoothing</a:t>
            </a:r>
            <a:endParaRPr sz="1100"/>
          </a:p>
        </p:txBody>
      </p:sp>
      <p:pic>
        <p:nvPicPr>
          <p:cNvPr id="183" name="Google Shape;183;p26"/>
          <p:cNvPicPr preferRelativeResize="0"/>
          <p:nvPr/>
        </p:nvPicPr>
        <p:blipFill rotWithShape="1">
          <a:blip r:embed="rId3">
            <a:alphaModFix/>
          </a:blip>
          <a:srcRect b="33827" l="0" r="0" t="0"/>
          <a:stretch/>
        </p:blipFill>
        <p:spPr>
          <a:xfrm>
            <a:off x="354600" y="2947925"/>
            <a:ext cx="4999885" cy="1907876"/>
          </a:xfrm>
          <a:prstGeom prst="rect">
            <a:avLst/>
          </a:prstGeom>
          <a:noFill/>
          <a:ln>
            <a:noFill/>
          </a:ln>
        </p:spPr>
      </p:pic>
      <p:pic>
        <p:nvPicPr>
          <p:cNvPr id="184" name="Google Shape;184;p26"/>
          <p:cNvPicPr preferRelativeResize="0"/>
          <p:nvPr/>
        </p:nvPicPr>
        <p:blipFill>
          <a:blip r:embed="rId4">
            <a:alphaModFix/>
          </a:blip>
          <a:stretch>
            <a:fillRect/>
          </a:stretch>
        </p:blipFill>
        <p:spPr>
          <a:xfrm>
            <a:off x="4694300" y="527725"/>
            <a:ext cx="4392510" cy="1779950"/>
          </a:xfrm>
          <a:prstGeom prst="rect">
            <a:avLst/>
          </a:prstGeom>
          <a:noFill/>
          <a:ln>
            <a:noFill/>
          </a:ln>
        </p:spPr>
      </p:pic>
      <p:sp>
        <p:nvSpPr>
          <p:cNvPr id="185" name="Google Shape;185;p26"/>
          <p:cNvSpPr txBox="1"/>
          <p:nvPr/>
        </p:nvSpPr>
        <p:spPr>
          <a:xfrm>
            <a:off x="354588" y="2231263"/>
            <a:ext cx="4217400" cy="6810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0"/>
              </a:spcBef>
              <a:spcAft>
                <a:spcPts val="0"/>
              </a:spcAft>
              <a:buSzPts val="1500"/>
              <a:buChar char="●"/>
            </a:pPr>
            <a:r>
              <a:rPr lang="en" sz="1500"/>
              <a:t>Aims to shrink the depth of a network</a:t>
            </a:r>
            <a:endParaRPr sz="1500"/>
          </a:p>
          <a:p>
            <a:pPr indent="-323850" lvl="0" marL="457200" marR="0" rtl="0" algn="l">
              <a:lnSpc>
                <a:spcPct val="115000"/>
              </a:lnSpc>
              <a:spcBef>
                <a:spcPts val="0"/>
              </a:spcBef>
              <a:spcAft>
                <a:spcPts val="0"/>
              </a:spcAft>
              <a:buSzPts val="1500"/>
              <a:buChar char="●"/>
            </a:pPr>
            <a:r>
              <a:rPr lang="en" sz="1500"/>
              <a:t>Linear Decay as you go deeper</a:t>
            </a:r>
            <a:endParaRPr sz="1500"/>
          </a:p>
        </p:txBody>
      </p:sp>
      <p:sp>
        <p:nvSpPr>
          <p:cNvPr id="186" name="Google Shape;186;p26"/>
          <p:cNvSpPr txBox="1"/>
          <p:nvPr/>
        </p:nvSpPr>
        <p:spPr>
          <a:xfrm>
            <a:off x="5007600" y="2443025"/>
            <a:ext cx="37659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 sz="1500">
                <a:solidFill>
                  <a:schemeClr val="dk1"/>
                </a:solidFill>
              </a:rPr>
              <a:t>M</a:t>
            </a:r>
            <a:r>
              <a:rPr lang="en" sz="1500">
                <a:solidFill>
                  <a:schemeClr val="dk1"/>
                </a:solidFill>
              </a:rPr>
              <a:t>akes the network less confident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Used to increase robustness</a:t>
            </a:r>
            <a:endParaRPr/>
          </a:p>
        </p:txBody>
      </p:sp>
      <p:pic>
        <p:nvPicPr>
          <p:cNvPr id="187" name="Google Shape;187;p26"/>
          <p:cNvPicPr preferRelativeResize="0"/>
          <p:nvPr/>
        </p:nvPicPr>
        <p:blipFill rotWithShape="1">
          <a:blip r:embed="rId5">
            <a:alphaModFix/>
          </a:blip>
          <a:srcRect b="23094" l="0" r="1107" t="0"/>
          <a:stretch/>
        </p:blipFill>
        <p:spPr>
          <a:xfrm>
            <a:off x="354600" y="552225"/>
            <a:ext cx="3848150" cy="1467300"/>
          </a:xfrm>
          <a:prstGeom prst="rect">
            <a:avLst/>
          </a:prstGeom>
          <a:noFill/>
          <a:ln>
            <a:noFill/>
          </a:ln>
        </p:spPr>
      </p:pic>
      <p:sp>
        <p:nvSpPr>
          <p:cNvPr id="188" name="Google Shape;188;p26"/>
          <p:cNvSpPr txBox="1"/>
          <p:nvPr/>
        </p:nvSpPr>
        <p:spPr>
          <a:xfrm>
            <a:off x="4694310" y="4749260"/>
            <a:ext cx="457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nvSpPr>
        <p:spPr>
          <a:xfrm>
            <a:off x="2750254" y="0"/>
            <a:ext cx="36435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Revitalized DenseNet - RDNet</a:t>
            </a:r>
            <a:endParaRPr sz="1100"/>
          </a:p>
        </p:txBody>
      </p:sp>
      <p:pic>
        <p:nvPicPr>
          <p:cNvPr id="195" name="Google Shape;195;p27"/>
          <p:cNvPicPr preferRelativeResize="0"/>
          <p:nvPr/>
        </p:nvPicPr>
        <p:blipFill rotWithShape="1">
          <a:blip r:embed="rId3">
            <a:alphaModFix/>
          </a:blip>
          <a:srcRect b="0" l="0" r="0" t="0"/>
          <a:stretch/>
        </p:blipFill>
        <p:spPr>
          <a:xfrm>
            <a:off x="2615811" y="930613"/>
            <a:ext cx="6419878" cy="3282274"/>
          </a:xfrm>
          <a:prstGeom prst="rect">
            <a:avLst/>
          </a:prstGeom>
          <a:noFill/>
          <a:ln>
            <a:noFill/>
          </a:ln>
        </p:spPr>
      </p:pic>
      <p:sp>
        <p:nvSpPr>
          <p:cNvPr id="196" name="Google Shape;196;p27"/>
          <p:cNvSpPr txBox="1"/>
          <p:nvPr/>
        </p:nvSpPr>
        <p:spPr>
          <a:xfrm>
            <a:off x="4266585" y="4557685"/>
            <a:ext cx="457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sp>
        <p:nvSpPr>
          <p:cNvPr id="197" name="Google Shape;197;p27"/>
          <p:cNvSpPr txBox="1"/>
          <p:nvPr/>
        </p:nvSpPr>
        <p:spPr>
          <a:xfrm>
            <a:off x="95775" y="1999650"/>
            <a:ext cx="2588400" cy="114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sz="1800"/>
              <a:t>Stages</a:t>
            </a:r>
            <a:endParaRPr sz="1800"/>
          </a:p>
          <a:p>
            <a:pPr indent="-342900" lvl="0" marL="457200" marR="0" rtl="0" algn="l">
              <a:lnSpc>
                <a:spcPct val="115000"/>
              </a:lnSpc>
              <a:spcBef>
                <a:spcPts val="0"/>
              </a:spcBef>
              <a:spcAft>
                <a:spcPts val="0"/>
              </a:spcAft>
              <a:buSzPts val="1800"/>
              <a:buChar char="●"/>
            </a:pPr>
            <a:r>
              <a:rPr lang="en" sz="1800"/>
              <a:t>Feature Mixer</a:t>
            </a:r>
            <a:endParaRPr sz="1800"/>
          </a:p>
          <a:p>
            <a:pPr indent="-342900" lvl="0" marL="457200" marR="0" rtl="0" algn="l">
              <a:lnSpc>
                <a:spcPct val="115000"/>
              </a:lnSpc>
              <a:spcBef>
                <a:spcPts val="0"/>
              </a:spcBef>
              <a:spcAft>
                <a:spcPts val="0"/>
              </a:spcAft>
              <a:buSzPts val="1800"/>
              <a:buChar char="●"/>
            </a:pPr>
            <a:r>
              <a:rPr lang="en" sz="1800"/>
              <a:t>Transition Layers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nvSpPr>
        <p:spPr>
          <a:xfrm>
            <a:off x="3224215" y="0"/>
            <a:ext cx="26955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Stage-N</a:t>
            </a:r>
            <a:endParaRPr sz="1100"/>
          </a:p>
        </p:txBody>
      </p:sp>
      <p:sp>
        <p:nvSpPr>
          <p:cNvPr id="204" name="Google Shape;204;p28"/>
          <p:cNvSpPr txBox="1"/>
          <p:nvPr/>
        </p:nvSpPr>
        <p:spPr>
          <a:xfrm>
            <a:off x="4266585" y="4557685"/>
            <a:ext cx="457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pic>
        <p:nvPicPr>
          <p:cNvPr id="205" name="Google Shape;205;p28"/>
          <p:cNvPicPr preferRelativeResize="0"/>
          <p:nvPr/>
        </p:nvPicPr>
        <p:blipFill rotWithShape="1">
          <a:blip r:embed="rId3">
            <a:alphaModFix/>
          </a:blip>
          <a:srcRect b="4308" l="2920" r="22391" t="45591"/>
          <a:stretch/>
        </p:blipFill>
        <p:spPr>
          <a:xfrm>
            <a:off x="851788" y="501737"/>
            <a:ext cx="7440372" cy="2551675"/>
          </a:xfrm>
          <a:prstGeom prst="rect">
            <a:avLst/>
          </a:prstGeom>
          <a:noFill/>
          <a:ln>
            <a:noFill/>
          </a:ln>
        </p:spPr>
      </p:pic>
      <p:sp>
        <p:nvSpPr>
          <p:cNvPr id="206" name="Google Shape;206;p28"/>
          <p:cNvSpPr txBox="1"/>
          <p:nvPr/>
        </p:nvSpPr>
        <p:spPr>
          <a:xfrm>
            <a:off x="1995575" y="3096800"/>
            <a:ext cx="51732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Transition Layer after every 3 </a:t>
            </a:r>
            <a:r>
              <a:rPr lang="en" sz="1800"/>
              <a:t>intervals</a:t>
            </a:r>
            <a:endParaRPr sz="1800"/>
          </a:p>
          <a:p>
            <a:pPr indent="-342900" lvl="0" marL="457200" rtl="0" algn="l">
              <a:lnSpc>
                <a:spcPct val="115000"/>
              </a:lnSpc>
              <a:spcBef>
                <a:spcPts val="0"/>
              </a:spcBef>
              <a:spcAft>
                <a:spcPts val="0"/>
              </a:spcAft>
              <a:buSzPts val="1800"/>
              <a:buChar char="●"/>
            </a:pPr>
            <a:r>
              <a:rPr lang="en" sz="1800"/>
              <a:t>Feature Mixer </a:t>
            </a:r>
            <a:endParaRPr sz="1800"/>
          </a:p>
          <a:p>
            <a:pPr indent="-342900" lvl="0" marL="457200" rtl="0" algn="l">
              <a:lnSpc>
                <a:spcPct val="115000"/>
              </a:lnSpc>
              <a:spcBef>
                <a:spcPts val="0"/>
              </a:spcBef>
              <a:spcAft>
                <a:spcPts val="0"/>
              </a:spcAft>
              <a:buClr>
                <a:schemeClr val="dk1"/>
              </a:buClr>
              <a:buSzPts val="1800"/>
              <a:buChar char="●"/>
            </a:pPr>
            <a:r>
              <a:rPr i="1" lang="en" sz="1800">
                <a:solidFill>
                  <a:schemeClr val="dk1"/>
                </a:solidFill>
              </a:rPr>
              <a:t>xL</a:t>
            </a:r>
            <a:r>
              <a:rPr baseline="-25000" i="1" lang="en" sz="1800">
                <a:solidFill>
                  <a:schemeClr val="dk1"/>
                </a:solidFill>
              </a:rPr>
              <a:t>N</a:t>
            </a:r>
            <a:r>
              <a:rPr baseline="-25000" lang="en" sz="1800">
                <a:solidFill>
                  <a:schemeClr val="dk1"/>
                </a:solidFill>
              </a:rPr>
              <a:t> </a:t>
            </a:r>
            <a:r>
              <a:rPr lang="en" sz="1800"/>
              <a:t>Mixing Block per stage</a:t>
            </a:r>
            <a:endParaRPr sz="1800"/>
          </a:p>
          <a:p>
            <a:pPr indent="-342900" lvl="0" marL="457200" rtl="0" algn="l">
              <a:lnSpc>
                <a:spcPct val="115000"/>
              </a:lnSpc>
              <a:spcBef>
                <a:spcPts val="0"/>
              </a:spcBef>
              <a:spcAft>
                <a:spcPts val="0"/>
              </a:spcAft>
              <a:buClr>
                <a:schemeClr val="dk1"/>
              </a:buClr>
              <a:buSzPts val="1800"/>
              <a:buChar char="●"/>
            </a:pPr>
            <a:r>
              <a:rPr lang="en" sz="1800"/>
              <a:t>Each stage has an associated Growth Rate </a:t>
            </a:r>
            <a:endParaRPr baseline="-25000"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nvSpPr>
        <p:spPr>
          <a:xfrm>
            <a:off x="2286088" y="21663"/>
            <a:ext cx="4571824"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Modernized Feature Mixer</a:t>
            </a:r>
            <a:endParaRPr sz="1100"/>
          </a:p>
        </p:txBody>
      </p:sp>
      <p:sp>
        <p:nvSpPr>
          <p:cNvPr id="213" name="Google Shape;213;p29"/>
          <p:cNvSpPr txBox="1"/>
          <p:nvPr/>
        </p:nvSpPr>
        <p:spPr>
          <a:xfrm>
            <a:off x="164785" y="4576446"/>
            <a:ext cx="4105175"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grpSp>
        <p:nvGrpSpPr>
          <p:cNvPr id="214" name="Google Shape;214;p29"/>
          <p:cNvGrpSpPr/>
          <p:nvPr/>
        </p:nvGrpSpPr>
        <p:grpSpPr>
          <a:xfrm>
            <a:off x="5855645" y="516925"/>
            <a:ext cx="3171375" cy="1759401"/>
            <a:chOff x="5015357" y="474875"/>
            <a:chExt cx="3171375" cy="1759401"/>
          </a:xfrm>
        </p:grpSpPr>
        <p:pic>
          <p:nvPicPr>
            <p:cNvPr id="215" name="Google Shape;215;p29"/>
            <p:cNvPicPr preferRelativeResize="0"/>
            <p:nvPr/>
          </p:nvPicPr>
          <p:blipFill rotWithShape="1">
            <a:blip r:embed="rId3">
              <a:alphaModFix/>
            </a:blip>
            <a:srcRect b="0" l="0" r="0" t="0"/>
            <a:stretch/>
          </p:blipFill>
          <p:spPr>
            <a:xfrm>
              <a:off x="5015357" y="474874"/>
              <a:ext cx="3171375" cy="1530203"/>
            </a:xfrm>
            <a:prstGeom prst="rect">
              <a:avLst/>
            </a:prstGeom>
            <a:noFill/>
            <a:ln>
              <a:noFill/>
            </a:ln>
          </p:spPr>
        </p:pic>
        <p:sp>
          <p:nvSpPr>
            <p:cNvPr id="216" name="Google Shape;216;p29"/>
            <p:cNvSpPr txBox="1"/>
            <p:nvPr/>
          </p:nvSpPr>
          <p:spPr>
            <a:xfrm>
              <a:off x="5620613" y="1995775"/>
              <a:ext cx="19608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Inverted Bottleneck Connection</a:t>
              </a:r>
              <a:endParaRPr sz="1100"/>
            </a:p>
          </p:txBody>
        </p:sp>
      </p:grpSp>
      <p:grpSp>
        <p:nvGrpSpPr>
          <p:cNvPr id="217" name="Google Shape;217;p29"/>
          <p:cNvGrpSpPr/>
          <p:nvPr/>
        </p:nvGrpSpPr>
        <p:grpSpPr>
          <a:xfrm>
            <a:off x="2059918" y="1824056"/>
            <a:ext cx="2789522" cy="1619594"/>
            <a:chOff x="2059918" y="1824056"/>
            <a:chExt cx="2789522" cy="1619594"/>
          </a:xfrm>
        </p:grpSpPr>
        <p:pic>
          <p:nvPicPr>
            <p:cNvPr id="218" name="Google Shape;218;p29"/>
            <p:cNvPicPr preferRelativeResize="0"/>
            <p:nvPr/>
          </p:nvPicPr>
          <p:blipFill rotWithShape="1">
            <a:blip r:embed="rId4">
              <a:alphaModFix/>
            </a:blip>
            <a:srcRect b="0" l="0" r="0" t="0"/>
            <a:stretch/>
          </p:blipFill>
          <p:spPr>
            <a:xfrm>
              <a:off x="2059918" y="1824056"/>
              <a:ext cx="2789522" cy="1348441"/>
            </a:xfrm>
            <a:prstGeom prst="rect">
              <a:avLst/>
            </a:prstGeom>
            <a:noFill/>
            <a:ln>
              <a:noFill/>
            </a:ln>
          </p:spPr>
        </p:pic>
        <p:sp>
          <p:nvSpPr>
            <p:cNvPr id="219" name="Google Shape;219;p29"/>
            <p:cNvSpPr txBox="1"/>
            <p:nvPr/>
          </p:nvSpPr>
          <p:spPr>
            <a:xfrm>
              <a:off x="2706113" y="3205150"/>
              <a:ext cx="149715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Bottleneck Connection</a:t>
              </a:r>
              <a:endParaRPr sz="1100"/>
            </a:p>
          </p:txBody>
        </p:sp>
      </p:grpSp>
      <p:sp>
        <p:nvSpPr>
          <p:cNvPr id="220" name="Google Shape;220;p29"/>
          <p:cNvSpPr txBox="1"/>
          <p:nvPr/>
        </p:nvSpPr>
        <p:spPr>
          <a:xfrm>
            <a:off x="164775" y="552075"/>
            <a:ext cx="4407300" cy="854100"/>
          </a:xfrm>
          <a:prstGeom prst="rect">
            <a:avLst/>
          </a:prstGeom>
          <a:noFill/>
          <a:ln>
            <a:noFill/>
          </a:ln>
        </p:spPr>
        <p:txBody>
          <a:bodyPr anchorCtr="0" anchor="t" bIns="34275" lIns="68575" spcFirstLastPara="1" rIns="68575" wrap="square" tIns="34275">
            <a:spAutoFit/>
          </a:bodyPr>
          <a:lstStyle/>
          <a:p>
            <a:pPr indent="-222250" lvl="0" marL="215900" marR="0" rtl="0" algn="l">
              <a:spcBef>
                <a:spcPts val="0"/>
              </a:spcBef>
              <a:spcAft>
                <a:spcPts val="0"/>
              </a:spcAft>
              <a:buClr>
                <a:schemeClr val="dk1"/>
              </a:buClr>
              <a:buSzPts val="1700"/>
              <a:buFont typeface="Arial"/>
              <a:buChar char="•"/>
            </a:pPr>
            <a:r>
              <a:rPr lang="en" sz="1700">
                <a:solidFill>
                  <a:schemeClr val="dk1"/>
                </a:solidFill>
                <a:latin typeface="Calibri"/>
                <a:ea typeface="Calibri"/>
                <a:cs typeface="Calibri"/>
                <a:sym typeface="Calibri"/>
              </a:rPr>
              <a:t>Larger Intermediate Channel Dimension</a:t>
            </a:r>
            <a:endParaRPr sz="1100"/>
          </a:p>
          <a:p>
            <a:pPr indent="-222250" lvl="0" marL="215900" marR="0" rtl="0" algn="l">
              <a:spcBef>
                <a:spcPts val="0"/>
              </a:spcBef>
              <a:spcAft>
                <a:spcPts val="0"/>
              </a:spcAft>
              <a:buClr>
                <a:schemeClr val="dk1"/>
              </a:buClr>
              <a:buSzPts val="1700"/>
              <a:buFont typeface="Arial"/>
              <a:buChar char="•"/>
            </a:pPr>
            <a:r>
              <a:rPr lang="en" sz="1700">
                <a:solidFill>
                  <a:schemeClr val="dk1"/>
                </a:solidFill>
                <a:latin typeface="Calibri"/>
                <a:ea typeface="Calibri"/>
                <a:cs typeface="Calibri"/>
                <a:sym typeface="Calibri"/>
              </a:rPr>
              <a:t>Decoupling the ER from GR</a:t>
            </a:r>
            <a:endParaRPr sz="1100"/>
          </a:p>
          <a:p>
            <a:pPr indent="-222250" lvl="0" marL="215900" marR="0" rtl="0" algn="l">
              <a:spcBef>
                <a:spcPts val="0"/>
              </a:spcBef>
              <a:spcAft>
                <a:spcPts val="0"/>
              </a:spcAft>
              <a:buClr>
                <a:schemeClr val="dk1"/>
              </a:buClr>
              <a:buSzPts val="1700"/>
              <a:buFont typeface="Arial"/>
              <a:buChar char="•"/>
            </a:pPr>
            <a:r>
              <a:rPr lang="en" sz="1700">
                <a:solidFill>
                  <a:schemeClr val="dk1"/>
                </a:solidFill>
                <a:latin typeface="Calibri"/>
                <a:ea typeface="Calibri"/>
                <a:cs typeface="Calibri"/>
                <a:sym typeface="Calibri"/>
              </a:rPr>
              <a:t>ER proportional to input dimension</a:t>
            </a:r>
            <a:endParaRPr sz="1100"/>
          </a:p>
        </p:txBody>
      </p:sp>
      <p:grpSp>
        <p:nvGrpSpPr>
          <p:cNvPr id="221" name="Google Shape;221;p29"/>
          <p:cNvGrpSpPr/>
          <p:nvPr/>
        </p:nvGrpSpPr>
        <p:grpSpPr>
          <a:xfrm>
            <a:off x="327681" y="1662175"/>
            <a:ext cx="1424196" cy="2475900"/>
            <a:chOff x="327681" y="1662175"/>
            <a:chExt cx="1424196" cy="2475900"/>
          </a:xfrm>
        </p:grpSpPr>
        <p:pic>
          <p:nvPicPr>
            <p:cNvPr id="222" name="Google Shape;222;p29"/>
            <p:cNvPicPr preferRelativeResize="0"/>
            <p:nvPr/>
          </p:nvPicPr>
          <p:blipFill rotWithShape="1">
            <a:blip r:embed="rId5">
              <a:alphaModFix/>
            </a:blip>
            <a:srcRect b="0" l="0" r="71094" t="0"/>
            <a:stretch/>
          </p:blipFill>
          <p:spPr>
            <a:xfrm>
              <a:off x="748452" y="1662175"/>
              <a:ext cx="1003425" cy="2475900"/>
            </a:xfrm>
            <a:prstGeom prst="rect">
              <a:avLst/>
            </a:prstGeom>
            <a:noFill/>
            <a:ln>
              <a:noFill/>
            </a:ln>
          </p:spPr>
        </p:pic>
        <p:sp>
          <p:nvSpPr>
            <p:cNvPr id="223" name="Google Shape;223;p29"/>
            <p:cNvSpPr txBox="1"/>
            <p:nvPr/>
          </p:nvSpPr>
          <p:spPr>
            <a:xfrm rot="-5400000">
              <a:off x="-498369" y="2757772"/>
              <a:ext cx="1936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DenseNet Feature Mixer</a:t>
              </a:r>
              <a:endParaRPr sz="1100"/>
            </a:p>
          </p:txBody>
        </p:sp>
      </p:grpSp>
      <p:cxnSp>
        <p:nvCxnSpPr>
          <p:cNvPr id="224" name="Google Shape;224;p29"/>
          <p:cNvCxnSpPr/>
          <p:nvPr/>
        </p:nvCxnSpPr>
        <p:spPr>
          <a:xfrm flipH="1" rot="10800000">
            <a:off x="1944638" y="3861525"/>
            <a:ext cx="3020100" cy="14100"/>
          </a:xfrm>
          <a:prstGeom prst="straightConnector1">
            <a:avLst/>
          </a:prstGeom>
          <a:noFill/>
          <a:ln cap="flat" cmpd="sng" w="9525">
            <a:solidFill>
              <a:schemeClr val="dk2"/>
            </a:solidFill>
            <a:prstDash val="solid"/>
            <a:round/>
            <a:headEnd len="med" w="med" type="none"/>
            <a:tailEnd len="med" w="med" type="triangle"/>
          </a:ln>
        </p:spPr>
      </p:cxnSp>
      <p:grpSp>
        <p:nvGrpSpPr>
          <p:cNvPr id="225" name="Google Shape;225;p29"/>
          <p:cNvGrpSpPr/>
          <p:nvPr/>
        </p:nvGrpSpPr>
        <p:grpSpPr>
          <a:xfrm>
            <a:off x="5157502" y="2419382"/>
            <a:ext cx="3816850" cy="2414080"/>
            <a:chOff x="5106052" y="2419395"/>
            <a:chExt cx="3816850" cy="2414080"/>
          </a:xfrm>
        </p:grpSpPr>
        <p:sp>
          <p:nvSpPr>
            <p:cNvPr id="226" name="Google Shape;226;p29"/>
            <p:cNvSpPr txBox="1"/>
            <p:nvPr/>
          </p:nvSpPr>
          <p:spPr>
            <a:xfrm>
              <a:off x="7158300" y="4425475"/>
              <a:ext cx="1764600" cy="40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chemeClr val="dk1"/>
                  </a:solidFill>
                  <a:latin typeface="Calibri"/>
                  <a:ea typeface="Calibri"/>
                  <a:cs typeface="Calibri"/>
                  <a:sym typeface="Calibri"/>
                </a:rPr>
                <a:t>Modernized Feature Mixer Block</a:t>
              </a:r>
              <a:endParaRPr sz="1100"/>
            </a:p>
          </p:txBody>
        </p:sp>
        <p:sp>
          <p:nvSpPr>
            <p:cNvPr id="227" name="Google Shape;227;p29"/>
            <p:cNvSpPr txBox="1"/>
            <p:nvPr/>
          </p:nvSpPr>
          <p:spPr>
            <a:xfrm>
              <a:off x="5106052" y="4425489"/>
              <a:ext cx="1746962" cy="407976"/>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chemeClr val="dk1"/>
                  </a:solidFill>
                  <a:latin typeface="Calibri"/>
                  <a:ea typeface="Calibri"/>
                  <a:cs typeface="Calibri"/>
                  <a:sym typeface="Calibri"/>
                </a:rPr>
                <a:t> Initial Feature Mixer</a:t>
              </a:r>
              <a:endParaRPr sz="1100">
                <a:solidFill>
                  <a:schemeClr val="dk1"/>
                </a:solidFill>
                <a:latin typeface="Calibri"/>
                <a:ea typeface="Calibri"/>
                <a:cs typeface="Calibri"/>
                <a:sym typeface="Calibri"/>
              </a:endParaRPr>
            </a:p>
            <a:p>
              <a:pPr indent="0" lvl="0" marL="0" marR="0" rtl="0" algn="ctr">
                <a:spcBef>
                  <a:spcPts val="0"/>
                </a:spcBef>
                <a:spcAft>
                  <a:spcPts val="0"/>
                </a:spcAft>
                <a:buNone/>
              </a:pPr>
              <a:r>
                <a:rPr lang="en" sz="1100">
                  <a:solidFill>
                    <a:schemeClr val="dk1"/>
                  </a:solidFill>
                  <a:latin typeface="Calibri"/>
                  <a:ea typeface="Calibri"/>
                  <a:cs typeface="Calibri"/>
                  <a:sym typeface="Calibri"/>
                </a:rPr>
                <a:t>Block</a:t>
              </a:r>
              <a:endParaRPr sz="1100">
                <a:solidFill>
                  <a:schemeClr val="dk1"/>
                </a:solidFill>
                <a:latin typeface="Calibri"/>
                <a:ea typeface="Calibri"/>
                <a:cs typeface="Calibri"/>
                <a:sym typeface="Calibri"/>
              </a:endParaRPr>
            </a:p>
          </p:txBody>
        </p:sp>
        <p:pic>
          <p:nvPicPr>
            <p:cNvPr id="228" name="Google Shape;228;p29"/>
            <p:cNvPicPr preferRelativeResize="0"/>
            <p:nvPr/>
          </p:nvPicPr>
          <p:blipFill rotWithShape="1">
            <a:blip r:embed="rId6">
              <a:alphaModFix/>
            </a:blip>
            <a:srcRect b="0" l="0" r="0" t="0"/>
            <a:stretch/>
          </p:blipFill>
          <p:spPr>
            <a:xfrm>
              <a:off x="5279974" y="2419395"/>
              <a:ext cx="3642929" cy="1958349"/>
            </a:xfrm>
            <a:prstGeom prst="rect">
              <a:avLst/>
            </a:prstGeom>
            <a:noFill/>
            <a:ln>
              <a:noFill/>
            </a:ln>
          </p:spPr>
        </p:pic>
      </p:grpSp>
      <p:cxnSp>
        <p:nvCxnSpPr>
          <p:cNvPr id="229" name="Google Shape;229;p29"/>
          <p:cNvCxnSpPr/>
          <p:nvPr/>
        </p:nvCxnSpPr>
        <p:spPr>
          <a:xfrm flipH="1" rot="10800000">
            <a:off x="6748675" y="3622975"/>
            <a:ext cx="504600" cy="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nvSpPr>
        <p:spPr>
          <a:xfrm>
            <a:off x="3224215" y="0"/>
            <a:ext cx="26955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Transition Layers</a:t>
            </a:r>
            <a:endParaRPr sz="1100"/>
          </a:p>
        </p:txBody>
      </p:sp>
      <p:sp>
        <p:nvSpPr>
          <p:cNvPr id="236" name="Google Shape;236;p30"/>
          <p:cNvSpPr txBox="1"/>
          <p:nvPr/>
        </p:nvSpPr>
        <p:spPr>
          <a:xfrm>
            <a:off x="4266585" y="4557685"/>
            <a:ext cx="457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pic>
        <p:nvPicPr>
          <p:cNvPr id="237" name="Google Shape;237;p30"/>
          <p:cNvPicPr preferRelativeResize="0"/>
          <p:nvPr/>
        </p:nvPicPr>
        <p:blipFill rotWithShape="1">
          <a:blip r:embed="rId3">
            <a:alphaModFix/>
          </a:blip>
          <a:srcRect b="12918" l="77152" r="2763" t="45661"/>
          <a:stretch/>
        </p:blipFill>
        <p:spPr>
          <a:xfrm rot="5400000">
            <a:off x="576135" y="508213"/>
            <a:ext cx="2366800" cy="2495473"/>
          </a:xfrm>
          <a:prstGeom prst="rect">
            <a:avLst/>
          </a:prstGeom>
          <a:noFill/>
          <a:ln>
            <a:noFill/>
          </a:ln>
        </p:spPr>
      </p:pic>
      <p:sp>
        <p:nvSpPr>
          <p:cNvPr id="238" name="Google Shape;238;p30"/>
          <p:cNvSpPr txBox="1"/>
          <p:nvPr/>
        </p:nvSpPr>
        <p:spPr>
          <a:xfrm>
            <a:off x="3827275" y="1863000"/>
            <a:ext cx="51732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Works as intermediate dimension reducer</a:t>
            </a:r>
            <a:endParaRPr sz="1800"/>
          </a:p>
          <a:p>
            <a:pPr indent="-342900" lvl="0" marL="457200" rtl="0" algn="l">
              <a:lnSpc>
                <a:spcPct val="115000"/>
              </a:lnSpc>
              <a:spcBef>
                <a:spcPts val="0"/>
              </a:spcBef>
              <a:spcAft>
                <a:spcPts val="0"/>
              </a:spcAft>
              <a:buSzPts val="1800"/>
              <a:buChar char="●"/>
            </a:pPr>
            <a:r>
              <a:rPr lang="en" sz="1800"/>
              <a:t>Mitigates Memory Concerns</a:t>
            </a:r>
            <a:endParaRPr sz="1800"/>
          </a:p>
          <a:p>
            <a:pPr indent="-342900" lvl="0" marL="457200" rtl="0" algn="l">
              <a:lnSpc>
                <a:spcPct val="115000"/>
              </a:lnSpc>
              <a:spcBef>
                <a:spcPts val="0"/>
              </a:spcBef>
              <a:spcAft>
                <a:spcPts val="0"/>
              </a:spcAft>
              <a:buClr>
                <a:schemeClr val="dk1"/>
              </a:buClr>
              <a:buSzPts val="1800"/>
              <a:buChar char="●"/>
            </a:pPr>
            <a:r>
              <a:rPr lang="en" sz="1800">
                <a:solidFill>
                  <a:schemeClr val="dk1"/>
                </a:solidFill>
              </a:rPr>
              <a:t>Dimension Reduction within Stages</a:t>
            </a:r>
            <a:endParaRPr sz="1800"/>
          </a:p>
          <a:p>
            <a:pPr indent="-342900" lvl="0" marL="457200" rtl="0" algn="l">
              <a:lnSpc>
                <a:spcPct val="115000"/>
              </a:lnSpc>
              <a:spcBef>
                <a:spcPts val="0"/>
              </a:spcBef>
              <a:spcAft>
                <a:spcPts val="0"/>
              </a:spcAft>
              <a:buClr>
                <a:schemeClr val="dk1"/>
              </a:buClr>
              <a:buSzPts val="1800"/>
              <a:buChar char="●"/>
            </a:pPr>
            <a:r>
              <a:rPr lang="en" sz="1800"/>
              <a:t>Downsampling between stages</a:t>
            </a:r>
            <a:endParaRPr baseline="-25000" sz="1800"/>
          </a:p>
        </p:txBody>
      </p:sp>
      <p:pic>
        <p:nvPicPr>
          <p:cNvPr id="239" name="Google Shape;239;p30"/>
          <p:cNvPicPr preferRelativeResize="0"/>
          <p:nvPr/>
        </p:nvPicPr>
        <p:blipFill rotWithShape="1">
          <a:blip r:embed="rId4">
            <a:alphaModFix/>
          </a:blip>
          <a:srcRect b="0" l="0" r="0" t="0"/>
          <a:stretch/>
        </p:blipFill>
        <p:spPr>
          <a:xfrm>
            <a:off x="194801" y="2939351"/>
            <a:ext cx="3129474" cy="1649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nvSpPr>
        <p:spPr>
          <a:xfrm>
            <a:off x="3138490" y="0"/>
            <a:ext cx="26955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DenseNet to RDNet</a:t>
            </a:r>
            <a:endParaRPr sz="1100"/>
          </a:p>
        </p:txBody>
      </p:sp>
      <p:sp>
        <p:nvSpPr>
          <p:cNvPr id="246" name="Google Shape;246;p31"/>
          <p:cNvSpPr txBox="1"/>
          <p:nvPr/>
        </p:nvSpPr>
        <p:spPr>
          <a:xfrm>
            <a:off x="4766084" y="4738088"/>
            <a:ext cx="457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grpSp>
        <p:nvGrpSpPr>
          <p:cNvPr id="247" name="Google Shape;247;p31"/>
          <p:cNvGrpSpPr/>
          <p:nvPr/>
        </p:nvGrpSpPr>
        <p:grpSpPr>
          <a:xfrm>
            <a:off x="253325" y="2119675"/>
            <a:ext cx="8788976" cy="2325950"/>
            <a:chOff x="250538" y="473250"/>
            <a:chExt cx="8788976" cy="2325950"/>
          </a:xfrm>
        </p:grpSpPr>
        <p:pic>
          <p:nvPicPr>
            <p:cNvPr id="248" name="Google Shape;248;p31"/>
            <p:cNvPicPr preferRelativeResize="0"/>
            <p:nvPr/>
          </p:nvPicPr>
          <p:blipFill>
            <a:blip r:embed="rId3">
              <a:alphaModFix/>
            </a:blip>
            <a:stretch>
              <a:fillRect/>
            </a:stretch>
          </p:blipFill>
          <p:spPr>
            <a:xfrm>
              <a:off x="250538" y="473250"/>
              <a:ext cx="8788976" cy="2325950"/>
            </a:xfrm>
            <a:prstGeom prst="rect">
              <a:avLst/>
            </a:prstGeom>
            <a:noFill/>
            <a:ln>
              <a:noFill/>
            </a:ln>
          </p:spPr>
        </p:pic>
        <p:sp>
          <p:nvSpPr>
            <p:cNvPr id="249" name="Google Shape;249;p31"/>
            <p:cNvSpPr/>
            <p:nvPr/>
          </p:nvSpPr>
          <p:spPr>
            <a:xfrm>
              <a:off x="7160450" y="1310650"/>
              <a:ext cx="1780200" cy="2016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50" name="Google Shape;250;p31"/>
          <p:cNvSpPr txBox="1"/>
          <p:nvPr/>
        </p:nvSpPr>
        <p:spPr>
          <a:xfrm>
            <a:off x="149625" y="597575"/>
            <a:ext cx="8556000" cy="137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700">
                <a:solidFill>
                  <a:schemeClr val="dk1"/>
                </a:solidFill>
                <a:latin typeface="Calibri"/>
                <a:ea typeface="Calibri"/>
                <a:cs typeface="Calibri"/>
                <a:sym typeface="Calibri"/>
              </a:rPr>
              <a:t>Transitioning from DenseNet to Revitalized DenseNet (RDNet)</a:t>
            </a:r>
            <a:endParaRPr b="1"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The authors implemented a series of improvements to modernize the DenseNet architecture. </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The improvements aimed at widening DenseNet </a:t>
            </a:r>
            <a:r>
              <a:rPr lang="en" sz="1700">
                <a:solidFill>
                  <a:schemeClr val="dk1"/>
                </a:solidFill>
                <a:latin typeface="Calibri"/>
                <a:ea typeface="Calibri"/>
                <a:cs typeface="Calibri"/>
                <a:sym typeface="Calibri"/>
              </a:rPr>
              <a:t>while also improving performance.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nvSpPr>
        <p:spPr>
          <a:xfrm>
            <a:off x="3138490" y="0"/>
            <a:ext cx="26955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Revitalizing DenseNet</a:t>
            </a:r>
            <a:endParaRPr sz="1100"/>
          </a:p>
        </p:txBody>
      </p:sp>
      <p:sp>
        <p:nvSpPr>
          <p:cNvPr id="256" name="Google Shape;256;p32"/>
          <p:cNvSpPr txBox="1"/>
          <p:nvPr/>
        </p:nvSpPr>
        <p:spPr>
          <a:xfrm>
            <a:off x="149625" y="597575"/>
            <a:ext cx="5508000" cy="347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700">
                <a:solidFill>
                  <a:schemeClr val="dk1"/>
                </a:solidFill>
                <a:latin typeface="Calibri"/>
                <a:ea typeface="Calibri"/>
                <a:cs typeface="Calibri"/>
                <a:sym typeface="Calibri"/>
              </a:rPr>
              <a:t>Patchification stem</a:t>
            </a:r>
            <a:endParaRPr b="1"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Notable acceleration in computational speed, </a:t>
            </a:r>
            <a:r>
              <a:rPr lang="en" sz="1700">
                <a:solidFill>
                  <a:schemeClr val="dk1"/>
                </a:solidFill>
                <a:latin typeface="Calibri"/>
                <a:ea typeface="Calibri"/>
                <a:cs typeface="Calibri"/>
                <a:sym typeface="Calibri"/>
              </a:rPr>
              <a:t>without</a:t>
            </a:r>
            <a:r>
              <a:rPr lang="en" sz="1700">
                <a:solidFill>
                  <a:schemeClr val="dk1"/>
                </a:solidFill>
                <a:latin typeface="Calibri"/>
                <a:ea typeface="Calibri"/>
                <a:cs typeface="Calibri"/>
                <a:sym typeface="Calibri"/>
              </a:rPr>
              <a:t> </a:t>
            </a:r>
            <a:r>
              <a:rPr lang="en" sz="1700">
                <a:solidFill>
                  <a:schemeClr val="dk1"/>
                </a:solidFill>
                <a:latin typeface="Calibri"/>
                <a:ea typeface="Calibri"/>
                <a:cs typeface="Calibri"/>
                <a:sym typeface="Calibri"/>
              </a:rPr>
              <a:t>losing</a:t>
            </a:r>
            <a:r>
              <a:rPr lang="en" sz="1700">
                <a:solidFill>
                  <a:schemeClr val="dk1"/>
                </a:solidFill>
                <a:latin typeface="Calibri"/>
                <a:ea typeface="Calibri"/>
                <a:cs typeface="Calibri"/>
                <a:sym typeface="Calibri"/>
              </a:rPr>
              <a:t> precision.</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b="1" lang="en" sz="1700">
                <a:solidFill>
                  <a:schemeClr val="dk1"/>
                </a:solidFill>
                <a:latin typeface="Calibri"/>
                <a:ea typeface="Calibri"/>
                <a:cs typeface="Calibri"/>
                <a:sym typeface="Calibri"/>
              </a:rPr>
              <a:t>Refined Transition Layers</a:t>
            </a:r>
            <a:endParaRPr b="1"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Removes average pooling, instead uses “adjusted” convolutional layers.</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Replacing Batch Norm with Layer Norm.</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b="1" lang="en" sz="1700">
                <a:solidFill>
                  <a:schemeClr val="dk1"/>
                </a:solidFill>
                <a:latin typeface="Calibri"/>
                <a:ea typeface="Calibri"/>
                <a:cs typeface="Calibri"/>
                <a:sym typeface="Calibri"/>
              </a:rPr>
              <a:t>Channel Re-scaling</a:t>
            </a:r>
            <a:endParaRPr b="1"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Merging layer-scale and effective squeeze-excitation</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p:txBody>
      </p:sp>
      <p:pic>
        <p:nvPicPr>
          <p:cNvPr id="257" name="Google Shape;257;p32"/>
          <p:cNvPicPr preferRelativeResize="0"/>
          <p:nvPr/>
        </p:nvPicPr>
        <p:blipFill rotWithShape="1">
          <a:blip r:embed="rId3">
            <a:alphaModFix/>
          </a:blip>
          <a:srcRect b="0" l="0" r="0" t="0"/>
          <a:stretch/>
        </p:blipFill>
        <p:spPr>
          <a:xfrm>
            <a:off x="4353600" y="3002300"/>
            <a:ext cx="4562949" cy="1368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nvSpPr>
        <p:spPr>
          <a:xfrm>
            <a:off x="2260925" y="0"/>
            <a:ext cx="45036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Image Classification Testing</a:t>
            </a:r>
            <a:endParaRPr sz="1100"/>
          </a:p>
        </p:txBody>
      </p:sp>
      <p:sp>
        <p:nvSpPr>
          <p:cNvPr id="263" name="Google Shape;263;p33"/>
          <p:cNvSpPr txBox="1"/>
          <p:nvPr/>
        </p:nvSpPr>
        <p:spPr>
          <a:xfrm>
            <a:off x="174175" y="659650"/>
            <a:ext cx="8268000" cy="137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700">
                <a:solidFill>
                  <a:schemeClr val="dk1"/>
                </a:solidFill>
                <a:latin typeface="Calibri"/>
                <a:ea typeface="Calibri"/>
                <a:cs typeface="Calibri"/>
                <a:sym typeface="Calibri"/>
              </a:rPr>
              <a:t>Image Classification (ImageNet-1K)</a:t>
            </a:r>
            <a:endParaRPr b="1"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Compared against Swin Transformer and ConvNeXt</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AdamW, 300 epochs, 512 batch size</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Identical Data Augmentation and Regularizations</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p:txBody>
      </p:sp>
      <p:pic>
        <p:nvPicPr>
          <p:cNvPr id="264" name="Google Shape;264;p33"/>
          <p:cNvPicPr preferRelativeResize="0"/>
          <p:nvPr/>
        </p:nvPicPr>
        <p:blipFill>
          <a:blip r:embed="rId3">
            <a:alphaModFix/>
          </a:blip>
          <a:stretch>
            <a:fillRect/>
          </a:stretch>
        </p:blipFill>
        <p:spPr>
          <a:xfrm>
            <a:off x="152400" y="2298850"/>
            <a:ext cx="8839204" cy="24644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4"/>
          <p:cNvPicPr preferRelativeResize="0"/>
          <p:nvPr/>
        </p:nvPicPr>
        <p:blipFill rotWithShape="1">
          <a:blip r:embed="rId3">
            <a:alphaModFix/>
          </a:blip>
          <a:srcRect b="0" l="0" r="0" t="0"/>
          <a:stretch/>
        </p:blipFill>
        <p:spPr>
          <a:xfrm>
            <a:off x="6086631" y="2346847"/>
            <a:ext cx="2834944" cy="2126208"/>
          </a:xfrm>
          <a:prstGeom prst="rect">
            <a:avLst/>
          </a:prstGeom>
          <a:noFill/>
          <a:ln>
            <a:noFill/>
          </a:ln>
        </p:spPr>
      </p:pic>
      <p:pic>
        <p:nvPicPr>
          <p:cNvPr id="271" name="Google Shape;271;p34"/>
          <p:cNvPicPr preferRelativeResize="0"/>
          <p:nvPr/>
        </p:nvPicPr>
        <p:blipFill rotWithShape="1">
          <a:blip r:embed="rId4">
            <a:alphaModFix/>
          </a:blip>
          <a:srcRect b="0" l="0" r="0" t="0"/>
          <a:stretch/>
        </p:blipFill>
        <p:spPr>
          <a:xfrm>
            <a:off x="222427" y="2346848"/>
            <a:ext cx="2834944" cy="2126208"/>
          </a:xfrm>
          <a:prstGeom prst="rect">
            <a:avLst/>
          </a:prstGeom>
          <a:noFill/>
          <a:ln>
            <a:noFill/>
          </a:ln>
        </p:spPr>
      </p:pic>
      <p:pic>
        <p:nvPicPr>
          <p:cNvPr id="272" name="Google Shape;272;p34"/>
          <p:cNvPicPr preferRelativeResize="0"/>
          <p:nvPr/>
        </p:nvPicPr>
        <p:blipFill rotWithShape="1">
          <a:blip r:embed="rId5">
            <a:alphaModFix/>
          </a:blip>
          <a:srcRect b="0" l="0" r="0" t="0"/>
          <a:stretch/>
        </p:blipFill>
        <p:spPr>
          <a:xfrm>
            <a:off x="3181914" y="2346848"/>
            <a:ext cx="2834944" cy="2126208"/>
          </a:xfrm>
          <a:prstGeom prst="rect">
            <a:avLst/>
          </a:prstGeom>
          <a:noFill/>
          <a:ln>
            <a:noFill/>
          </a:ln>
        </p:spPr>
      </p:pic>
      <p:sp>
        <p:nvSpPr>
          <p:cNvPr id="273" name="Google Shape;273;p34"/>
          <p:cNvSpPr txBox="1"/>
          <p:nvPr/>
        </p:nvSpPr>
        <p:spPr>
          <a:xfrm>
            <a:off x="1760500" y="3825"/>
            <a:ext cx="57321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Results ImageNet 1K Comparison</a:t>
            </a:r>
            <a:endParaRPr sz="1100"/>
          </a:p>
        </p:txBody>
      </p:sp>
      <p:sp>
        <p:nvSpPr>
          <p:cNvPr id="274" name="Google Shape;274;p34"/>
          <p:cNvSpPr txBox="1"/>
          <p:nvPr/>
        </p:nvSpPr>
        <p:spPr>
          <a:xfrm>
            <a:off x="4715552" y="4717679"/>
            <a:ext cx="4572000"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sp>
        <p:nvSpPr>
          <p:cNvPr id="275" name="Google Shape;275;p34"/>
          <p:cNvSpPr txBox="1"/>
          <p:nvPr/>
        </p:nvSpPr>
        <p:spPr>
          <a:xfrm>
            <a:off x="174175" y="659650"/>
            <a:ext cx="8268000" cy="137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700">
                <a:solidFill>
                  <a:schemeClr val="dk1"/>
                </a:solidFill>
                <a:latin typeface="Calibri"/>
                <a:ea typeface="Calibri"/>
                <a:cs typeface="Calibri"/>
                <a:sym typeface="Calibri"/>
              </a:rPr>
              <a:t>Image Size Implications</a:t>
            </a:r>
            <a:endParaRPr b="1"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RDNet appears robust when image size increases, outperforming competitors in Accuracy, while maintaining competitive latency and memory.</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nvSpPr>
        <p:spPr>
          <a:xfrm>
            <a:off x="2660970" y="-18857"/>
            <a:ext cx="38220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CKA Analysis</a:t>
            </a:r>
            <a:endParaRPr sz="1100"/>
          </a:p>
        </p:txBody>
      </p:sp>
      <p:pic>
        <p:nvPicPr>
          <p:cNvPr id="282" name="Google Shape;282;p35" title="cka_beforeskip_rdnet_t.png"/>
          <p:cNvPicPr preferRelativeResize="0"/>
          <p:nvPr/>
        </p:nvPicPr>
        <p:blipFill>
          <a:blip r:embed="rId3">
            <a:alphaModFix/>
          </a:blip>
          <a:stretch>
            <a:fillRect/>
          </a:stretch>
        </p:blipFill>
        <p:spPr>
          <a:xfrm>
            <a:off x="197025" y="2307236"/>
            <a:ext cx="2473549" cy="2439741"/>
          </a:xfrm>
          <a:prstGeom prst="rect">
            <a:avLst/>
          </a:prstGeom>
          <a:noFill/>
          <a:ln>
            <a:noFill/>
          </a:ln>
        </p:spPr>
      </p:pic>
      <p:pic>
        <p:nvPicPr>
          <p:cNvPr id="283" name="Google Shape;283;p35" title="cka_beforeskip_convnext_t.png"/>
          <p:cNvPicPr preferRelativeResize="0"/>
          <p:nvPr/>
        </p:nvPicPr>
        <p:blipFill>
          <a:blip r:embed="rId4">
            <a:alphaModFix/>
          </a:blip>
          <a:stretch>
            <a:fillRect/>
          </a:stretch>
        </p:blipFill>
        <p:spPr>
          <a:xfrm>
            <a:off x="3370612" y="2322625"/>
            <a:ext cx="2421975" cy="2408951"/>
          </a:xfrm>
          <a:prstGeom prst="rect">
            <a:avLst/>
          </a:prstGeom>
          <a:noFill/>
          <a:ln>
            <a:noFill/>
          </a:ln>
        </p:spPr>
      </p:pic>
      <p:pic>
        <p:nvPicPr>
          <p:cNvPr id="284" name="Google Shape;284;p35" title="cka_beforeskip_rdnet_t_convnext_t.png"/>
          <p:cNvPicPr preferRelativeResize="0"/>
          <p:nvPr/>
        </p:nvPicPr>
        <p:blipFill>
          <a:blip r:embed="rId5">
            <a:alphaModFix/>
          </a:blip>
          <a:stretch>
            <a:fillRect/>
          </a:stretch>
        </p:blipFill>
        <p:spPr>
          <a:xfrm>
            <a:off x="6216450" y="2239175"/>
            <a:ext cx="2730527" cy="2575873"/>
          </a:xfrm>
          <a:prstGeom prst="rect">
            <a:avLst/>
          </a:prstGeom>
          <a:noFill/>
          <a:ln>
            <a:noFill/>
          </a:ln>
        </p:spPr>
      </p:pic>
      <p:sp>
        <p:nvSpPr>
          <p:cNvPr id="285" name="Google Shape;285;p35"/>
          <p:cNvSpPr txBox="1"/>
          <p:nvPr/>
        </p:nvSpPr>
        <p:spPr>
          <a:xfrm>
            <a:off x="149625" y="597575"/>
            <a:ext cx="8707800" cy="1900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700">
                <a:solidFill>
                  <a:schemeClr val="dk1"/>
                </a:solidFill>
                <a:latin typeface="Calibri"/>
                <a:ea typeface="Calibri"/>
                <a:cs typeface="Calibri"/>
                <a:sym typeface="Calibri"/>
              </a:rPr>
              <a:t>Centered Kernel Alignment (CKA) Analysis:</a:t>
            </a:r>
            <a:endParaRPr b="1"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CKA analysis compares the similarity between two representations.</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Features learned by RDNet are unique from the features learned by ConvNeXt-T.</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1 = identical </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0 = completely different</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8"/>
          <p:cNvSpPr txBox="1"/>
          <p:nvPr/>
        </p:nvSpPr>
        <p:spPr>
          <a:xfrm>
            <a:off x="2312025" y="136025"/>
            <a:ext cx="14802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en" sz="1400">
                <a:solidFill>
                  <a:schemeClr val="dk1"/>
                </a:solidFill>
                <a:latin typeface="Calibri"/>
                <a:ea typeface="Calibri"/>
                <a:cs typeface="Calibri"/>
                <a:sym typeface="Calibri"/>
              </a:rPr>
              <a:t>Donghyun Kim</a:t>
            </a:r>
            <a:r>
              <a:rPr baseline="30000" i="1" lang="en">
                <a:solidFill>
                  <a:schemeClr val="dk1"/>
                </a:solidFill>
                <a:latin typeface="Calibri"/>
                <a:ea typeface="Calibri"/>
                <a:cs typeface="Calibri"/>
                <a:sym typeface="Calibri"/>
              </a:rPr>
              <a:t>*</a:t>
            </a:r>
            <a:endParaRPr baseline="30000" sz="1100"/>
          </a:p>
        </p:txBody>
      </p:sp>
      <p:sp>
        <p:nvSpPr>
          <p:cNvPr id="72" name="Google Shape;72;p18"/>
          <p:cNvSpPr txBox="1"/>
          <p:nvPr/>
        </p:nvSpPr>
        <p:spPr>
          <a:xfrm>
            <a:off x="44200" y="4839050"/>
            <a:ext cx="32955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aseline="30000" i="1" lang="en" sz="1200">
                <a:solidFill>
                  <a:schemeClr val="dk1"/>
                </a:solidFill>
                <a:latin typeface="Calibri"/>
                <a:ea typeface="Calibri"/>
                <a:cs typeface="Calibri"/>
                <a:sym typeface="Calibri"/>
              </a:rPr>
              <a:t>*</a:t>
            </a:r>
            <a:r>
              <a:rPr i="1" lang="en" sz="1200">
                <a:solidFill>
                  <a:schemeClr val="dk1"/>
                </a:solidFill>
                <a:latin typeface="Calibri"/>
                <a:ea typeface="Calibri"/>
                <a:cs typeface="Calibri"/>
                <a:sym typeface="Calibri"/>
              </a:rPr>
              <a:t>Equal Contribution in the paper being presented</a:t>
            </a:r>
            <a:endParaRPr i="1" sz="1200">
              <a:solidFill>
                <a:schemeClr val="dk1"/>
              </a:solidFill>
              <a:latin typeface="Calibri"/>
              <a:ea typeface="Calibri"/>
              <a:cs typeface="Calibri"/>
              <a:sym typeface="Calibri"/>
            </a:endParaRPr>
          </a:p>
        </p:txBody>
      </p:sp>
      <p:pic>
        <p:nvPicPr>
          <p:cNvPr id="73" name="Google Shape;73;p18"/>
          <p:cNvPicPr preferRelativeResize="0"/>
          <p:nvPr/>
        </p:nvPicPr>
        <p:blipFill>
          <a:blip r:embed="rId3">
            <a:alphaModFix/>
          </a:blip>
          <a:stretch>
            <a:fillRect/>
          </a:stretch>
        </p:blipFill>
        <p:spPr>
          <a:xfrm>
            <a:off x="571900" y="136025"/>
            <a:ext cx="1205100" cy="1205100"/>
          </a:xfrm>
          <a:prstGeom prst="rect">
            <a:avLst/>
          </a:prstGeom>
          <a:noFill/>
          <a:ln>
            <a:noFill/>
          </a:ln>
        </p:spPr>
      </p:pic>
      <p:pic>
        <p:nvPicPr>
          <p:cNvPr id="74" name="Google Shape;74;p18"/>
          <p:cNvPicPr preferRelativeResize="0"/>
          <p:nvPr/>
        </p:nvPicPr>
        <p:blipFill>
          <a:blip r:embed="rId4">
            <a:alphaModFix/>
          </a:blip>
          <a:stretch>
            <a:fillRect/>
          </a:stretch>
        </p:blipFill>
        <p:spPr>
          <a:xfrm>
            <a:off x="612062" y="3268675"/>
            <a:ext cx="1124775" cy="1446950"/>
          </a:xfrm>
          <a:prstGeom prst="rect">
            <a:avLst/>
          </a:prstGeom>
          <a:noFill/>
          <a:ln>
            <a:noFill/>
          </a:ln>
        </p:spPr>
      </p:pic>
      <p:pic>
        <p:nvPicPr>
          <p:cNvPr id="75" name="Google Shape;75;p18"/>
          <p:cNvPicPr preferRelativeResize="0"/>
          <p:nvPr/>
        </p:nvPicPr>
        <p:blipFill>
          <a:blip r:embed="rId5">
            <a:alphaModFix/>
          </a:blip>
          <a:stretch>
            <a:fillRect/>
          </a:stretch>
        </p:blipFill>
        <p:spPr>
          <a:xfrm>
            <a:off x="571900" y="1537475"/>
            <a:ext cx="1205100" cy="1534846"/>
          </a:xfrm>
          <a:prstGeom prst="rect">
            <a:avLst/>
          </a:prstGeom>
          <a:noFill/>
          <a:ln>
            <a:noFill/>
          </a:ln>
        </p:spPr>
      </p:pic>
      <p:sp>
        <p:nvSpPr>
          <p:cNvPr id="76" name="Google Shape;76;p18"/>
          <p:cNvSpPr txBox="1"/>
          <p:nvPr/>
        </p:nvSpPr>
        <p:spPr>
          <a:xfrm>
            <a:off x="2312025" y="1595225"/>
            <a:ext cx="1361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en" sz="1400">
                <a:solidFill>
                  <a:schemeClr val="dk1"/>
                </a:solidFill>
                <a:latin typeface="Calibri"/>
                <a:ea typeface="Calibri"/>
                <a:cs typeface="Calibri"/>
                <a:sym typeface="Calibri"/>
              </a:rPr>
              <a:t>Byeongho Heo</a:t>
            </a:r>
            <a:endParaRPr baseline="30000" sz="1100"/>
          </a:p>
        </p:txBody>
      </p:sp>
      <p:sp>
        <p:nvSpPr>
          <p:cNvPr id="77" name="Google Shape;77;p18"/>
          <p:cNvSpPr txBox="1"/>
          <p:nvPr/>
        </p:nvSpPr>
        <p:spPr>
          <a:xfrm>
            <a:off x="2415050" y="3268675"/>
            <a:ext cx="1361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en" sz="1400">
                <a:solidFill>
                  <a:schemeClr val="dk1"/>
                </a:solidFill>
                <a:latin typeface="Calibri"/>
                <a:ea typeface="Calibri"/>
                <a:cs typeface="Calibri"/>
                <a:sym typeface="Calibri"/>
              </a:rPr>
              <a:t>Dongyoon Han</a:t>
            </a:r>
            <a:r>
              <a:rPr baseline="30000" i="1" lang="en" sz="1200">
                <a:solidFill>
                  <a:schemeClr val="dk1"/>
                </a:solidFill>
                <a:latin typeface="Calibri"/>
                <a:ea typeface="Calibri"/>
                <a:cs typeface="Calibri"/>
                <a:sym typeface="Calibri"/>
              </a:rPr>
              <a:t>*</a:t>
            </a:r>
            <a:endParaRPr baseline="30000" sz="1100"/>
          </a:p>
        </p:txBody>
      </p:sp>
      <p:sp>
        <p:nvSpPr>
          <p:cNvPr id="78" name="Google Shape;78;p18"/>
          <p:cNvSpPr txBox="1"/>
          <p:nvPr/>
        </p:nvSpPr>
        <p:spPr>
          <a:xfrm>
            <a:off x="2415050" y="1961575"/>
            <a:ext cx="2873700" cy="759300"/>
          </a:xfrm>
          <a:prstGeom prst="rect">
            <a:avLst/>
          </a:prstGeom>
          <a:noFill/>
          <a:ln>
            <a:noFill/>
          </a:ln>
        </p:spPr>
        <p:txBody>
          <a:bodyPr anchorCtr="0" anchor="t" bIns="91425" lIns="91425" spcFirstLastPara="1" rIns="91425" wrap="square" tIns="91425">
            <a:spAutoFit/>
          </a:bodyPr>
          <a:lstStyle/>
          <a:p>
            <a:pPr indent="0" lvl="0" marL="0" marR="76200" rtl="0" algn="l">
              <a:lnSpc>
                <a:spcPct val="166670"/>
              </a:lnSpc>
              <a:spcBef>
                <a:spcPts val="0"/>
              </a:spcBef>
              <a:spcAft>
                <a:spcPts val="0"/>
              </a:spcAft>
              <a:buNone/>
            </a:pPr>
            <a:r>
              <a:rPr lang="en">
                <a:solidFill>
                  <a:srgbClr val="212121"/>
                </a:solidFill>
                <a:latin typeface="Calibri"/>
                <a:ea typeface="Calibri"/>
                <a:cs typeface="Calibri"/>
                <a:sym typeface="Calibri"/>
              </a:rPr>
              <a:t>Research scientist at NAVER AI LAB, NAVER Cloud</a:t>
            </a:r>
            <a:r>
              <a:rPr baseline="30000" lang="en">
                <a:solidFill>
                  <a:srgbClr val="212121"/>
                </a:solidFill>
                <a:latin typeface="Calibri"/>
                <a:ea typeface="Calibri"/>
                <a:cs typeface="Calibri"/>
                <a:sym typeface="Calibri"/>
              </a:rPr>
              <a:t>1</a:t>
            </a:r>
            <a:endParaRPr baseline="30000">
              <a:latin typeface="Calibri"/>
              <a:ea typeface="Calibri"/>
              <a:cs typeface="Calibri"/>
              <a:sym typeface="Calibri"/>
            </a:endParaRPr>
          </a:p>
        </p:txBody>
      </p:sp>
      <p:sp>
        <p:nvSpPr>
          <p:cNvPr id="79" name="Google Shape;79;p18"/>
          <p:cNvSpPr txBox="1"/>
          <p:nvPr/>
        </p:nvSpPr>
        <p:spPr>
          <a:xfrm>
            <a:off x="2415050" y="464050"/>
            <a:ext cx="2873700" cy="400200"/>
          </a:xfrm>
          <a:prstGeom prst="rect">
            <a:avLst/>
          </a:prstGeom>
          <a:noFill/>
          <a:ln>
            <a:noFill/>
          </a:ln>
        </p:spPr>
        <p:txBody>
          <a:bodyPr anchorCtr="0" anchor="t" bIns="91425" lIns="91425" spcFirstLastPara="1" rIns="91425" wrap="square" tIns="91425">
            <a:spAutoFit/>
          </a:bodyPr>
          <a:lstStyle/>
          <a:p>
            <a:pPr indent="0" lvl="0" marL="0" marR="76200" rtl="0" algn="l">
              <a:lnSpc>
                <a:spcPct val="166670"/>
              </a:lnSpc>
              <a:spcBef>
                <a:spcPts val="0"/>
              </a:spcBef>
              <a:spcAft>
                <a:spcPts val="0"/>
              </a:spcAft>
              <a:buNone/>
            </a:pPr>
            <a:r>
              <a:rPr lang="en">
                <a:solidFill>
                  <a:srgbClr val="212121"/>
                </a:solidFill>
                <a:latin typeface="Calibri"/>
                <a:ea typeface="Calibri"/>
                <a:cs typeface="Calibri"/>
                <a:sym typeface="Calibri"/>
              </a:rPr>
              <a:t>Research Engineer at NAVER Cloud</a:t>
            </a:r>
            <a:r>
              <a:rPr baseline="30000" lang="en">
                <a:solidFill>
                  <a:srgbClr val="212121"/>
                </a:solidFill>
                <a:latin typeface="Calibri"/>
                <a:ea typeface="Calibri"/>
                <a:cs typeface="Calibri"/>
                <a:sym typeface="Calibri"/>
              </a:rPr>
              <a:t>1</a:t>
            </a:r>
            <a:endParaRPr baseline="30000">
              <a:latin typeface="Calibri"/>
              <a:ea typeface="Calibri"/>
              <a:cs typeface="Calibri"/>
              <a:sym typeface="Calibri"/>
            </a:endParaRPr>
          </a:p>
        </p:txBody>
      </p:sp>
      <p:sp>
        <p:nvSpPr>
          <p:cNvPr id="80" name="Google Shape;80;p18"/>
          <p:cNvSpPr txBox="1"/>
          <p:nvPr/>
        </p:nvSpPr>
        <p:spPr>
          <a:xfrm>
            <a:off x="2468100" y="3750775"/>
            <a:ext cx="2820600" cy="369300"/>
          </a:xfrm>
          <a:prstGeom prst="rect">
            <a:avLst/>
          </a:prstGeom>
          <a:noFill/>
          <a:ln>
            <a:noFill/>
          </a:ln>
        </p:spPr>
        <p:txBody>
          <a:bodyPr anchorCtr="0" anchor="t" bIns="91425" lIns="91425" spcFirstLastPara="1" rIns="91425" wrap="square" tIns="91425">
            <a:spAutoFit/>
          </a:bodyPr>
          <a:lstStyle/>
          <a:p>
            <a:pPr indent="0" lvl="0" marL="0" marR="76200" rtl="0" algn="l">
              <a:lnSpc>
                <a:spcPct val="166670"/>
              </a:lnSpc>
              <a:spcBef>
                <a:spcPts val="0"/>
              </a:spcBef>
              <a:spcAft>
                <a:spcPts val="0"/>
              </a:spcAft>
              <a:buNone/>
            </a:pPr>
            <a:r>
              <a:rPr lang="en" sz="1200">
                <a:solidFill>
                  <a:schemeClr val="dk1"/>
                </a:solidFill>
                <a:latin typeface="Roboto"/>
                <a:ea typeface="Roboto"/>
                <a:cs typeface="Roboto"/>
                <a:sym typeface="Roboto"/>
              </a:rPr>
              <a:t>Research Scientist at NAVER AI Lab</a:t>
            </a:r>
            <a:r>
              <a:rPr baseline="30000" lang="en" sz="1200">
                <a:solidFill>
                  <a:schemeClr val="dk1"/>
                </a:solidFill>
                <a:latin typeface="Roboto"/>
                <a:ea typeface="Roboto"/>
                <a:cs typeface="Roboto"/>
                <a:sym typeface="Roboto"/>
              </a:rPr>
              <a:t>1</a:t>
            </a:r>
            <a:endParaRPr baseline="30000">
              <a:latin typeface="Calibri"/>
              <a:ea typeface="Calibri"/>
              <a:cs typeface="Calibri"/>
              <a:sym typeface="Calibri"/>
            </a:endParaRPr>
          </a:p>
        </p:txBody>
      </p:sp>
      <p:sp>
        <p:nvSpPr>
          <p:cNvPr id="81" name="Google Shape;81;p18"/>
          <p:cNvSpPr txBox="1"/>
          <p:nvPr/>
        </p:nvSpPr>
        <p:spPr>
          <a:xfrm>
            <a:off x="6699600" y="4839050"/>
            <a:ext cx="2444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aseline="30000" i="1" lang="en" sz="1200">
                <a:solidFill>
                  <a:schemeClr val="dk1"/>
                </a:solidFill>
                <a:latin typeface="Calibri"/>
                <a:ea typeface="Calibri"/>
                <a:cs typeface="Calibri"/>
                <a:sym typeface="Calibri"/>
              </a:rPr>
              <a:t>1</a:t>
            </a:r>
            <a:r>
              <a:rPr i="1" lang="en" sz="1200">
                <a:solidFill>
                  <a:schemeClr val="dk1"/>
                </a:solidFill>
                <a:latin typeface="Calibri"/>
                <a:ea typeface="Calibri"/>
                <a:cs typeface="Calibri"/>
                <a:sym typeface="Calibri"/>
              </a:rPr>
              <a:t>Source Google Scholar and Linked</a:t>
            </a:r>
            <a:r>
              <a:rPr i="1" lang="en" sz="1200">
                <a:solidFill>
                  <a:schemeClr val="dk1"/>
                </a:solidFill>
                <a:latin typeface="Calibri"/>
                <a:ea typeface="Calibri"/>
                <a:cs typeface="Calibri"/>
                <a:sym typeface="Calibri"/>
              </a:rPr>
              <a:t>i</a:t>
            </a:r>
            <a:r>
              <a:rPr i="1" lang="en" sz="1200">
                <a:solidFill>
                  <a:schemeClr val="dk1"/>
                </a:solidFill>
                <a:latin typeface="Calibri"/>
                <a:ea typeface="Calibri"/>
                <a:cs typeface="Calibri"/>
                <a:sym typeface="Calibri"/>
              </a:rPr>
              <a:t>n</a:t>
            </a:r>
            <a:endParaRPr i="1" sz="1200">
              <a:solidFill>
                <a:schemeClr val="dk1"/>
              </a:solidFill>
              <a:latin typeface="Calibri"/>
              <a:ea typeface="Calibri"/>
              <a:cs typeface="Calibri"/>
              <a:sym typeface="Calibri"/>
            </a:endParaRPr>
          </a:p>
        </p:txBody>
      </p:sp>
      <p:sp>
        <p:nvSpPr>
          <p:cNvPr id="82" name="Google Shape;82;p18"/>
          <p:cNvSpPr txBox="1"/>
          <p:nvPr/>
        </p:nvSpPr>
        <p:spPr>
          <a:xfrm>
            <a:off x="5857500" y="136025"/>
            <a:ext cx="32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Machine Learning and OCR</a:t>
            </a:r>
            <a:r>
              <a:rPr baseline="30000" lang="en"/>
              <a:t>1</a:t>
            </a:r>
            <a:endParaRPr baseline="30000"/>
          </a:p>
        </p:txBody>
      </p:sp>
      <p:sp>
        <p:nvSpPr>
          <p:cNvPr id="83" name="Google Shape;83;p18"/>
          <p:cNvSpPr txBox="1"/>
          <p:nvPr/>
        </p:nvSpPr>
        <p:spPr>
          <a:xfrm>
            <a:off x="5811200" y="1595225"/>
            <a:ext cx="328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Knowledge Distillation, Computer Vision and Machine Learning</a:t>
            </a:r>
            <a:r>
              <a:rPr baseline="30000" lang="en"/>
              <a:t>1</a:t>
            </a:r>
            <a:endParaRPr baseline="30000"/>
          </a:p>
        </p:txBody>
      </p:sp>
      <p:sp>
        <p:nvSpPr>
          <p:cNvPr id="84" name="Google Shape;84;p18"/>
          <p:cNvSpPr txBox="1"/>
          <p:nvPr/>
        </p:nvSpPr>
        <p:spPr>
          <a:xfrm>
            <a:off x="5811200" y="3504475"/>
            <a:ext cx="328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Machine Learning, Computer Vision and Natural Language </a:t>
            </a:r>
            <a:r>
              <a:rPr lang="en"/>
              <a:t>Processing</a:t>
            </a:r>
            <a:r>
              <a:rPr baseline="30000" lang="en"/>
              <a:t>1</a:t>
            </a:r>
            <a:endParaRPr baseline="30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nvSpPr>
        <p:spPr>
          <a:xfrm>
            <a:off x="2660970" y="-18857"/>
            <a:ext cx="3822060"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Comparison to State of the Art</a:t>
            </a:r>
            <a:endParaRPr sz="1100"/>
          </a:p>
        </p:txBody>
      </p:sp>
      <p:sp>
        <p:nvSpPr>
          <p:cNvPr id="292" name="Google Shape;292;p36"/>
          <p:cNvSpPr txBox="1"/>
          <p:nvPr/>
        </p:nvSpPr>
        <p:spPr>
          <a:xfrm>
            <a:off x="4715552" y="4717679"/>
            <a:ext cx="4572000"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pic>
        <p:nvPicPr>
          <p:cNvPr id="293" name="Google Shape;293;p36"/>
          <p:cNvPicPr preferRelativeResize="0"/>
          <p:nvPr/>
        </p:nvPicPr>
        <p:blipFill rotWithShape="1">
          <a:blip r:embed="rId3">
            <a:alphaModFix/>
          </a:blip>
          <a:srcRect b="0" l="0" r="0" t="0"/>
          <a:stretch/>
        </p:blipFill>
        <p:spPr>
          <a:xfrm>
            <a:off x="451949" y="1702734"/>
            <a:ext cx="3505322" cy="3067156"/>
          </a:xfrm>
          <a:prstGeom prst="rect">
            <a:avLst/>
          </a:prstGeom>
          <a:noFill/>
          <a:ln>
            <a:noFill/>
          </a:ln>
        </p:spPr>
      </p:pic>
      <p:pic>
        <p:nvPicPr>
          <p:cNvPr id="294" name="Google Shape;294;p36"/>
          <p:cNvPicPr preferRelativeResize="0"/>
          <p:nvPr/>
        </p:nvPicPr>
        <p:blipFill rotWithShape="1">
          <a:blip r:embed="rId4">
            <a:alphaModFix/>
          </a:blip>
          <a:srcRect b="0" l="0" r="0" t="0"/>
          <a:stretch/>
        </p:blipFill>
        <p:spPr>
          <a:xfrm>
            <a:off x="5186728" y="1702734"/>
            <a:ext cx="3505322" cy="3067156"/>
          </a:xfrm>
          <a:prstGeom prst="rect">
            <a:avLst/>
          </a:prstGeom>
          <a:noFill/>
          <a:ln>
            <a:noFill/>
          </a:ln>
        </p:spPr>
      </p:pic>
      <p:sp>
        <p:nvSpPr>
          <p:cNvPr id="295" name="Google Shape;295;p36"/>
          <p:cNvSpPr txBox="1"/>
          <p:nvPr/>
        </p:nvSpPr>
        <p:spPr>
          <a:xfrm>
            <a:off x="149625" y="597575"/>
            <a:ext cx="8707800" cy="1116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700">
                <a:solidFill>
                  <a:schemeClr val="dk1"/>
                </a:solidFill>
                <a:latin typeface="Calibri"/>
                <a:ea typeface="Calibri"/>
                <a:cs typeface="Calibri"/>
                <a:sym typeface="Calibri"/>
              </a:rPr>
              <a:t>Model Speed</a:t>
            </a:r>
            <a:r>
              <a:rPr b="1" lang="en" sz="1700">
                <a:solidFill>
                  <a:schemeClr val="dk1"/>
                </a:solidFill>
                <a:latin typeface="Calibri"/>
                <a:ea typeface="Calibri"/>
                <a:cs typeface="Calibri"/>
                <a:sym typeface="Calibri"/>
              </a:rPr>
              <a:t>:</a:t>
            </a:r>
            <a:endParaRPr b="1"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RDNet maintains competitive model speed, relative to similar state-of-the-art models.</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2929676" y="620201"/>
            <a:ext cx="6144148" cy="3903101"/>
          </a:xfrm>
          <a:prstGeom prst="rect">
            <a:avLst/>
          </a:prstGeom>
          <a:noFill/>
          <a:ln>
            <a:noFill/>
          </a:ln>
        </p:spPr>
      </p:pic>
      <p:sp>
        <p:nvSpPr>
          <p:cNvPr id="301" name="Google Shape;301;p37"/>
          <p:cNvSpPr txBox="1"/>
          <p:nvPr/>
        </p:nvSpPr>
        <p:spPr>
          <a:xfrm>
            <a:off x="4715552" y="4717679"/>
            <a:ext cx="457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sp>
        <p:nvSpPr>
          <p:cNvPr id="302" name="Google Shape;302;p37"/>
          <p:cNvSpPr txBox="1"/>
          <p:nvPr/>
        </p:nvSpPr>
        <p:spPr>
          <a:xfrm>
            <a:off x="194850" y="1008600"/>
            <a:ext cx="24318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1B66D0"/>
                </a:solidFill>
              </a:rPr>
              <a:t>• </a:t>
            </a:r>
            <a:r>
              <a:rPr lang="en">
                <a:solidFill>
                  <a:schemeClr val="dk1"/>
                </a:solidFill>
              </a:rPr>
              <a:t>RDNet-T: </a:t>
            </a:r>
            <a:endParaRPr>
              <a:solidFill>
                <a:schemeClr val="dk1"/>
              </a:solidFill>
            </a:endParaRPr>
          </a:p>
          <a:p>
            <a:pPr indent="0" lvl="0" marL="0" rtl="0" algn="l">
              <a:lnSpc>
                <a:spcPct val="115000"/>
              </a:lnSpc>
              <a:spcBef>
                <a:spcPts val="0"/>
              </a:spcBef>
              <a:spcAft>
                <a:spcPts val="0"/>
              </a:spcAft>
              <a:buNone/>
            </a:pPr>
            <a:r>
              <a:rPr lang="en">
                <a:solidFill>
                  <a:schemeClr val="dk1"/>
                </a:solidFill>
              </a:rPr>
              <a:t>GR = (64, 104, 128, 224), </a:t>
            </a:r>
            <a:endParaRPr>
              <a:solidFill>
                <a:schemeClr val="dk1"/>
              </a:solidFill>
            </a:endParaRPr>
          </a:p>
          <a:p>
            <a:pPr indent="0" lvl="0" marL="0" rtl="0" algn="l">
              <a:lnSpc>
                <a:spcPct val="115000"/>
              </a:lnSpc>
              <a:spcBef>
                <a:spcPts val="0"/>
              </a:spcBef>
              <a:spcAft>
                <a:spcPts val="0"/>
              </a:spcAft>
              <a:buNone/>
            </a:pPr>
            <a:r>
              <a:rPr lang="en">
                <a:solidFill>
                  <a:schemeClr val="dk1"/>
                </a:solidFill>
              </a:rPr>
              <a:t>B = (3, 3, 12, 3)</a:t>
            </a:r>
            <a:endParaRPr>
              <a:solidFill>
                <a:schemeClr val="dk1"/>
              </a:solidFill>
            </a:endParaRPr>
          </a:p>
          <a:p>
            <a:pPr indent="0" lvl="0" marL="0" rtl="0" algn="l">
              <a:lnSpc>
                <a:spcPct val="115000"/>
              </a:lnSpc>
              <a:spcBef>
                <a:spcPts val="0"/>
              </a:spcBef>
              <a:spcAft>
                <a:spcPts val="0"/>
              </a:spcAft>
              <a:buNone/>
            </a:pPr>
            <a:r>
              <a:rPr lang="en">
                <a:solidFill>
                  <a:srgbClr val="1B66D0"/>
                </a:solidFill>
              </a:rPr>
              <a:t>• </a:t>
            </a:r>
            <a:r>
              <a:rPr lang="en">
                <a:solidFill>
                  <a:schemeClr val="dk1"/>
                </a:solidFill>
              </a:rPr>
              <a:t>RDNet-S: </a:t>
            </a:r>
            <a:endParaRPr>
              <a:solidFill>
                <a:schemeClr val="dk1"/>
              </a:solidFill>
            </a:endParaRPr>
          </a:p>
          <a:p>
            <a:pPr indent="0" lvl="0" marL="0" rtl="0" algn="l">
              <a:lnSpc>
                <a:spcPct val="115000"/>
              </a:lnSpc>
              <a:spcBef>
                <a:spcPts val="0"/>
              </a:spcBef>
              <a:spcAft>
                <a:spcPts val="0"/>
              </a:spcAft>
              <a:buNone/>
            </a:pPr>
            <a:r>
              <a:rPr lang="en">
                <a:solidFill>
                  <a:schemeClr val="dk1"/>
                </a:solidFill>
              </a:rPr>
              <a:t>GR = (64, 128, 128, 240), </a:t>
            </a:r>
            <a:endParaRPr>
              <a:solidFill>
                <a:schemeClr val="dk1"/>
              </a:solidFill>
            </a:endParaRPr>
          </a:p>
          <a:p>
            <a:pPr indent="0" lvl="0" marL="0" rtl="0" algn="l">
              <a:lnSpc>
                <a:spcPct val="115000"/>
              </a:lnSpc>
              <a:spcBef>
                <a:spcPts val="0"/>
              </a:spcBef>
              <a:spcAft>
                <a:spcPts val="0"/>
              </a:spcAft>
              <a:buNone/>
            </a:pPr>
            <a:r>
              <a:rPr lang="en">
                <a:solidFill>
                  <a:schemeClr val="dk1"/>
                </a:solidFill>
              </a:rPr>
              <a:t>B = (3, 3, 21, 6)</a:t>
            </a:r>
            <a:endParaRPr>
              <a:solidFill>
                <a:schemeClr val="dk1"/>
              </a:solidFill>
            </a:endParaRPr>
          </a:p>
          <a:p>
            <a:pPr indent="0" lvl="0" marL="0" rtl="0" algn="l">
              <a:lnSpc>
                <a:spcPct val="115000"/>
              </a:lnSpc>
              <a:spcBef>
                <a:spcPts val="0"/>
              </a:spcBef>
              <a:spcAft>
                <a:spcPts val="0"/>
              </a:spcAft>
              <a:buNone/>
            </a:pPr>
            <a:r>
              <a:rPr lang="en">
                <a:solidFill>
                  <a:srgbClr val="1B66D0"/>
                </a:solidFill>
              </a:rPr>
              <a:t>• </a:t>
            </a:r>
            <a:r>
              <a:rPr lang="en">
                <a:solidFill>
                  <a:schemeClr val="dk1"/>
                </a:solidFill>
              </a:rPr>
              <a:t>RDNet-B: </a:t>
            </a:r>
            <a:endParaRPr>
              <a:solidFill>
                <a:schemeClr val="dk1"/>
              </a:solidFill>
            </a:endParaRPr>
          </a:p>
          <a:p>
            <a:pPr indent="0" lvl="0" marL="0" rtl="0" algn="l">
              <a:lnSpc>
                <a:spcPct val="115000"/>
              </a:lnSpc>
              <a:spcBef>
                <a:spcPts val="0"/>
              </a:spcBef>
              <a:spcAft>
                <a:spcPts val="0"/>
              </a:spcAft>
              <a:buNone/>
            </a:pPr>
            <a:r>
              <a:rPr lang="en">
                <a:solidFill>
                  <a:schemeClr val="dk1"/>
                </a:solidFill>
              </a:rPr>
              <a:t>GR = (96, 128, 168, 336), </a:t>
            </a:r>
            <a:endParaRPr>
              <a:solidFill>
                <a:schemeClr val="dk1"/>
              </a:solidFill>
            </a:endParaRPr>
          </a:p>
          <a:p>
            <a:pPr indent="0" lvl="0" marL="0" rtl="0" algn="l">
              <a:lnSpc>
                <a:spcPct val="115000"/>
              </a:lnSpc>
              <a:spcBef>
                <a:spcPts val="0"/>
              </a:spcBef>
              <a:spcAft>
                <a:spcPts val="0"/>
              </a:spcAft>
              <a:buNone/>
            </a:pPr>
            <a:r>
              <a:rPr lang="en">
                <a:solidFill>
                  <a:schemeClr val="dk1"/>
                </a:solidFill>
              </a:rPr>
              <a:t>B = (3, 3, 21, 6)</a:t>
            </a:r>
            <a:endParaRPr>
              <a:solidFill>
                <a:schemeClr val="dk1"/>
              </a:solidFill>
            </a:endParaRPr>
          </a:p>
          <a:p>
            <a:pPr indent="0" lvl="0" marL="0" rtl="0" algn="l">
              <a:lnSpc>
                <a:spcPct val="115000"/>
              </a:lnSpc>
              <a:spcBef>
                <a:spcPts val="0"/>
              </a:spcBef>
              <a:spcAft>
                <a:spcPts val="0"/>
              </a:spcAft>
              <a:buNone/>
            </a:pPr>
            <a:r>
              <a:rPr lang="en">
                <a:solidFill>
                  <a:srgbClr val="1B66D0"/>
                </a:solidFill>
              </a:rPr>
              <a:t>• </a:t>
            </a:r>
            <a:r>
              <a:rPr lang="en">
                <a:solidFill>
                  <a:schemeClr val="dk1"/>
                </a:solidFill>
              </a:rPr>
              <a:t>RDNet-L: </a:t>
            </a:r>
            <a:endParaRPr>
              <a:solidFill>
                <a:schemeClr val="dk1"/>
              </a:solidFill>
            </a:endParaRPr>
          </a:p>
          <a:p>
            <a:pPr indent="0" lvl="0" marL="0" rtl="0" algn="l">
              <a:lnSpc>
                <a:spcPct val="115000"/>
              </a:lnSpc>
              <a:spcBef>
                <a:spcPts val="0"/>
              </a:spcBef>
              <a:spcAft>
                <a:spcPts val="0"/>
              </a:spcAft>
              <a:buNone/>
            </a:pPr>
            <a:r>
              <a:rPr lang="en">
                <a:solidFill>
                  <a:schemeClr val="dk1"/>
                </a:solidFill>
              </a:rPr>
              <a:t>GR = (128, 192, 256, 360), </a:t>
            </a:r>
            <a:endParaRPr>
              <a:solidFill>
                <a:schemeClr val="dk1"/>
              </a:solidFill>
            </a:endParaRPr>
          </a:p>
          <a:p>
            <a:pPr indent="0" lvl="0" marL="0" rtl="0" algn="l">
              <a:lnSpc>
                <a:spcPct val="115000"/>
              </a:lnSpc>
              <a:spcBef>
                <a:spcPts val="0"/>
              </a:spcBef>
              <a:spcAft>
                <a:spcPts val="0"/>
              </a:spcAft>
              <a:buNone/>
            </a:pPr>
            <a:r>
              <a:rPr lang="en">
                <a:solidFill>
                  <a:schemeClr val="dk1"/>
                </a:solidFill>
              </a:rPr>
              <a:t>B = (3, 3, 24, 6)</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nvSpPr>
        <p:spPr>
          <a:xfrm>
            <a:off x="2660970" y="-18857"/>
            <a:ext cx="38220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Plans for Final Project</a:t>
            </a:r>
            <a:endParaRPr sz="1100"/>
          </a:p>
        </p:txBody>
      </p:sp>
      <p:sp>
        <p:nvSpPr>
          <p:cNvPr id="309" name="Google Shape;309;p38"/>
          <p:cNvSpPr txBox="1"/>
          <p:nvPr/>
        </p:nvSpPr>
        <p:spPr>
          <a:xfrm>
            <a:off x="541175" y="1066275"/>
            <a:ext cx="8061600" cy="3209400"/>
          </a:xfrm>
          <a:prstGeom prst="rect">
            <a:avLst/>
          </a:prstGeom>
          <a:noFill/>
          <a:ln>
            <a:noFill/>
          </a:ln>
        </p:spPr>
        <p:txBody>
          <a:bodyPr anchorCtr="0" anchor="t" bIns="34275" lIns="68575" spcFirstLastPara="1" rIns="68575" wrap="square" tIns="34275">
            <a:spAutoFit/>
          </a:bodyPr>
          <a:lstStyle/>
          <a:p>
            <a:pPr indent="-336550" lvl="0" marL="457200" marR="0" rtl="0" algn="l">
              <a:spcBef>
                <a:spcPts val="0"/>
              </a:spcBef>
              <a:spcAft>
                <a:spcPts val="0"/>
              </a:spcAft>
              <a:buClr>
                <a:schemeClr val="dk1"/>
              </a:buClr>
              <a:buSzPts val="1700"/>
              <a:buFont typeface="Calibri"/>
              <a:buAutoNum type="arabicPeriod"/>
            </a:pPr>
            <a:r>
              <a:rPr b="1" lang="en" sz="1700">
                <a:solidFill>
                  <a:schemeClr val="dk1"/>
                </a:solidFill>
                <a:latin typeface="Calibri"/>
                <a:ea typeface="Calibri"/>
                <a:cs typeface="Calibri"/>
                <a:sym typeface="Calibri"/>
              </a:rPr>
              <a:t>Transfer learn RDNet to CIFAR 10</a:t>
            </a:r>
            <a:endParaRPr b="1"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First, we plan to implement a RDNet for usage on the Image Classification tasks associated with CIFAR 10 dataset.</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b="1" lang="en" sz="1700">
                <a:solidFill>
                  <a:schemeClr val="dk1"/>
                </a:solidFill>
                <a:latin typeface="Calibri"/>
                <a:ea typeface="Calibri"/>
                <a:cs typeface="Calibri"/>
                <a:sym typeface="Calibri"/>
              </a:rPr>
              <a:t>Adversarial Attacks Testing</a:t>
            </a:r>
            <a:endParaRPr b="1"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Add in random noise and occlusions to determine the Robustness of RDNet, then compare this is a competitor model like ResNet.</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AutoNum type="arabicPeriod"/>
            </a:pPr>
            <a:r>
              <a:rPr b="1" lang="en" sz="1700">
                <a:solidFill>
                  <a:schemeClr val="dk1"/>
                </a:solidFill>
                <a:latin typeface="Calibri"/>
                <a:ea typeface="Calibri"/>
                <a:cs typeface="Calibri"/>
                <a:sym typeface="Calibri"/>
              </a:rPr>
              <a:t>Quantization (Stretch Goal)</a:t>
            </a:r>
            <a:endParaRPr b="1"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Apply Quantization techniques to make model size smaller, determine the effects on </a:t>
            </a:r>
            <a:r>
              <a:rPr lang="en" sz="1700">
                <a:solidFill>
                  <a:schemeClr val="dk1"/>
                </a:solidFill>
                <a:latin typeface="Calibri"/>
                <a:ea typeface="Calibri"/>
                <a:cs typeface="Calibri"/>
                <a:sym typeface="Calibri"/>
              </a:rPr>
              <a:t>model</a:t>
            </a:r>
            <a:r>
              <a:rPr lang="en" sz="1700">
                <a:solidFill>
                  <a:schemeClr val="dk1"/>
                </a:solidFill>
                <a:latin typeface="Calibri"/>
                <a:ea typeface="Calibri"/>
                <a:cs typeface="Calibri"/>
                <a:sym typeface="Calibri"/>
              </a:rPr>
              <a:t> accuracy and </a:t>
            </a:r>
            <a:r>
              <a:rPr lang="en" sz="1700">
                <a:solidFill>
                  <a:schemeClr val="dk1"/>
                </a:solidFill>
                <a:latin typeface="Calibri"/>
                <a:ea typeface="Calibri"/>
                <a:cs typeface="Calibri"/>
                <a:sym typeface="Calibri"/>
              </a:rPr>
              <a:t>performance</a:t>
            </a:r>
            <a:r>
              <a:rPr lang="en"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txBox="1"/>
          <p:nvPr/>
        </p:nvSpPr>
        <p:spPr>
          <a:xfrm>
            <a:off x="2660970" y="-18857"/>
            <a:ext cx="38220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Pros/Cons</a:t>
            </a:r>
            <a:endParaRPr sz="1100"/>
          </a:p>
        </p:txBody>
      </p:sp>
      <p:sp>
        <p:nvSpPr>
          <p:cNvPr id="316" name="Google Shape;316;p39"/>
          <p:cNvSpPr txBox="1"/>
          <p:nvPr/>
        </p:nvSpPr>
        <p:spPr>
          <a:xfrm>
            <a:off x="541175" y="1066275"/>
            <a:ext cx="8061600" cy="191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700">
                <a:solidFill>
                  <a:schemeClr val="dk1"/>
                </a:solidFill>
                <a:latin typeface="Calibri"/>
                <a:ea typeface="Calibri"/>
                <a:cs typeface="Calibri"/>
                <a:sym typeface="Calibri"/>
              </a:rPr>
              <a:t>Pros</a:t>
            </a:r>
            <a:endParaRPr b="1" sz="1700">
              <a:solidFill>
                <a:schemeClr val="dk1"/>
              </a:solidFill>
              <a:latin typeface="Calibri"/>
              <a:ea typeface="Calibri"/>
              <a:cs typeface="Calibri"/>
              <a:sym typeface="Calibri"/>
            </a:endParaRPr>
          </a:p>
          <a:p>
            <a:pPr indent="-323850" lvl="0" marL="914400" marR="0" rtl="0" algn="l">
              <a:lnSpc>
                <a:spcPct val="115000"/>
              </a:lnSpc>
              <a:spcBef>
                <a:spcPts val="0"/>
              </a:spcBef>
              <a:spcAft>
                <a:spcPts val="0"/>
              </a:spcAft>
              <a:buSzPts val="1500"/>
              <a:buChar char="❏"/>
            </a:pPr>
            <a:r>
              <a:rPr lang="en" sz="1500"/>
              <a:t>Puts DenseNets on an even playing field with SOTA architectures</a:t>
            </a:r>
            <a:endParaRPr sz="1500"/>
          </a:p>
          <a:p>
            <a:pPr indent="-323850" lvl="0" marL="914400" rtl="0" algn="l">
              <a:lnSpc>
                <a:spcPct val="115000"/>
              </a:lnSpc>
              <a:spcBef>
                <a:spcPts val="0"/>
              </a:spcBef>
              <a:spcAft>
                <a:spcPts val="0"/>
              </a:spcAft>
              <a:buSzPts val="1500"/>
              <a:buChar char="❏"/>
            </a:pPr>
            <a:r>
              <a:rPr lang="en" sz="1500"/>
              <a:t>Sheds light on the advantages of using concatenations</a:t>
            </a:r>
            <a:endParaRPr sz="1500"/>
          </a:p>
          <a:p>
            <a:pPr indent="-323850" lvl="0" marL="914400" marR="0" rtl="0" algn="l">
              <a:lnSpc>
                <a:spcPct val="115000"/>
              </a:lnSpc>
              <a:spcBef>
                <a:spcPts val="0"/>
              </a:spcBef>
              <a:spcAft>
                <a:spcPts val="0"/>
              </a:spcAft>
              <a:buSzPts val="1500"/>
              <a:buChar char="❏"/>
            </a:pPr>
            <a:r>
              <a:rPr lang="en" sz="1500"/>
              <a:t>Concatenation shortcuts surpass the expressivity of addition-based shortcuts</a:t>
            </a:r>
            <a:endParaRPr sz="1500"/>
          </a:p>
          <a:p>
            <a:pPr indent="0" lvl="0" marL="0" rtl="0" algn="l">
              <a:spcBef>
                <a:spcPts val="0"/>
              </a:spcBef>
              <a:spcAft>
                <a:spcPts val="0"/>
              </a:spcAft>
              <a:buNone/>
            </a:pPr>
            <a:r>
              <a:rPr b="1" lang="en" sz="1700">
                <a:solidFill>
                  <a:schemeClr val="dk1"/>
                </a:solidFill>
                <a:latin typeface="Calibri"/>
                <a:ea typeface="Calibri"/>
                <a:cs typeface="Calibri"/>
                <a:sym typeface="Calibri"/>
              </a:rPr>
              <a:t>Cons</a:t>
            </a:r>
            <a:endParaRPr b="1" sz="1700">
              <a:solidFill>
                <a:schemeClr val="dk1"/>
              </a:solidFill>
              <a:latin typeface="Calibri"/>
              <a:ea typeface="Calibri"/>
              <a:cs typeface="Calibri"/>
              <a:sym typeface="Calibri"/>
            </a:endParaRPr>
          </a:p>
          <a:p>
            <a:pPr indent="-323850" lvl="0" marL="914400" marR="0" rtl="0" algn="l">
              <a:lnSpc>
                <a:spcPct val="115000"/>
              </a:lnSpc>
              <a:spcBef>
                <a:spcPts val="0"/>
              </a:spcBef>
              <a:spcAft>
                <a:spcPts val="0"/>
              </a:spcAft>
              <a:buSzPts val="1500"/>
              <a:buChar char="❏"/>
            </a:pPr>
            <a:r>
              <a:rPr lang="en" sz="1500"/>
              <a:t>Limitations to scaling at even larger sizes</a:t>
            </a:r>
            <a:endParaRPr sz="1500"/>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nvSpPr>
        <p:spPr>
          <a:xfrm>
            <a:off x="2660995" y="2375544"/>
            <a:ext cx="38220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latin typeface="Calibri"/>
                <a:ea typeface="Calibri"/>
                <a:cs typeface="Calibri"/>
                <a:sym typeface="Calibri"/>
              </a:rPr>
              <a:t>Q&amp;A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nvSpPr>
        <p:spPr>
          <a:xfrm>
            <a:off x="2660995" y="2375544"/>
            <a:ext cx="38220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latin typeface="Calibri"/>
                <a:ea typeface="Calibri"/>
                <a:cs typeface="Calibri"/>
                <a:sym typeface="Calibri"/>
              </a:rPr>
              <a:t>Backup Slides</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nvSpPr>
        <p:spPr>
          <a:xfrm>
            <a:off x="785140" y="0"/>
            <a:ext cx="7573720"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Ablation Study</a:t>
            </a:r>
            <a:endParaRPr sz="1100"/>
          </a:p>
        </p:txBody>
      </p:sp>
      <p:sp>
        <p:nvSpPr>
          <p:cNvPr id="333" name="Google Shape;333;p42"/>
          <p:cNvSpPr txBox="1"/>
          <p:nvPr/>
        </p:nvSpPr>
        <p:spPr>
          <a:xfrm>
            <a:off x="4780523" y="4753514"/>
            <a:ext cx="4572000"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pic>
        <p:nvPicPr>
          <p:cNvPr id="334" name="Google Shape;334;p42"/>
          <p:cNvPicPr preferRelativeResize="0"/>
          <p:nvPr/>
        </p:nvPicPr>
        <p:blipFill rotWithShape="1">
          <a:blip r:embed="rId3">
            <a:alphaModFix/>
          </a:blip>
          <a:srcRect b="0" l="0" r="0" t="0"/>
          <a:stretch/>
        </p:blipFill>
        <p:spPr>
          <a:xfrm>
            <a:off x="6" y="2833257"/>
            <a:ext cx="3200402" cy="1866827"/>
          </a:xfrm>
          <a:prstGeom prst="rect">
            <a:avLst/>
          </a:prstGeom>
          <a:noFill/>
          <a:ln>
            <a:noFill/>
          </a:ln>
        </p:spPr>
      </p:pic>
      <p:pic>
        <p:nvPicPr>
          <p:cNvPr id="335" name="Google Shape;335;p42"/>
          <p:cNvPicPr preferRelativeResize="0"/>
          <p:nvPr/>
        </p:nvPicPr>
        <p:blipFill rotWithShape="1">
          <a:blip r:embed="rId4">
            <a:alphaModFix/>
          </a:blip>
          <a:srcRect b="0" l="0" r="0" t="0"/>
          <a:stretch/>
        </p:blipFill>
        <p:spPr>
          <a:xfrm>
            <a:off x="3339327" y="3028965"/>
            <a:ext cx="2642700" cy="1393251"/>
          </a:xfrm>
          <a:prstGeom prst="rect">
            <a:avLst/>
          </a:prstGeom>
          <a:noFill/>
          <a:ln>
            <a:noFill/>
          </a:ln>
        </p:spPr>
      </p:pic>
      <p:pic>
        <p:nvPicPr>
          <p:cNvPr id="336" name="Google Shape;336;p42"/>
          <p:cNvPicPr preferRelativeResize="0"/>
          <p:nvPr/>
        </p:nvPicPr>
        <p:blipFill rotWithShape="1">
          <a:blip r:embed="rId5">
            <a:alphaModFix/>
          </a:blip>
          <a:srcRect b="0" l="0" r="0" t="0"/>
          <a:stretch/>
        </p:blipFill>
        <p:spPr>
          <a:xfrm>
            <a:off x="6120948" y="2660268"/>
            <a:ext cx="2914759" cy="1882740"/>
          </a:xfrm>
          <a:prstGeom prst="rect">
            <a:avLst/>
          </a:prstGeom>
          <a:noFill/>
          <a:ln>
            <a:noFill/>
          </a:ln>
        </p:spPr>
      </p:pic>
      <p:pic>
        <p:nvPicPr>
          <p:cNvPr id="337" name="Google Shape;337;p42"/>
          <p:cNvPicPr preferRelativeResize="0"/>
          <p:nvPr/>
        </p:nvPicPr>
        <p:blipFill rotWithShape="1">
          <a:blip r:embed="rId6">
            <a:alphaModFix/>
          </a:blip>
          <a:srcRect b="0" l="0" r="10370" t="0"/>
          <a:stretch/>
        </p:blipFill>
        <p:spPr>
          <a:xfrm>
            <a:off x="6290568" y="775915"/>
            <a:ext cx="2548648" cy="1673841"/>
          </a:xfrm>
          <a:prstGeom prst="rect">
            <a:avLst/>
          </a:prstGeom>
          <a:noFill/>
          <a:ln>
            <a:noFill/>
          </a:ln>
        </p:spPr>
      </p:pic>
      <p:pic>
        <p:nvPicPr>
          <p:cNvPr id="338" name="Google Shape;338;p42"/>
          <p:cNvPicPr preferRelativeResize="0"/>
          <p:nvPr/>
        </p:nvPicPr>
        <p:blipFill rotWithShape="1">
          <a:blip r:embed="rId7">
            <a:alphaModFix/>
          </a:blip>
          <a:srcRect b="0" l="0" r="0" t="0"/>
          <a:stretch/>
        </p:blipFill>
        <p:spPr>
          <a:xfrm>
            <a:off x="374450" y="571361"/>
            <a:ext cx="2412774" cy="2082972"/>
          </a:xfrm>
          <a:prstGeom prst="rect">
            <a:avLst/>
          </a:prstGeom>
          <a:noFill/>
          <a:ln>
            <a:noFill/>
          </a:ln>
        </p:spPr>
      </p:pic>
      <p:pic>
        <p:nvPicPr>
          <p:cNvPr id="339" name="Google Shape;339;p42"/>
          <p:cNvPicPr preferRelativeResize="0"/>
          <p:nvPr/>
        </p:nvPicPr>
        <p:blipFill rotWithShape="1">
          <a:blip r:embed="rId8">
            <a:alphaModFix/>
          </a:blip>
          <a:srcRect b="0" l="0" r="0" t="0"/>
          <a:stretch/>
        </p:blipFill>
        <p:spPr>
          <a:xfrm>
            <a:off x="3406849" y="528025"/>
            <a:ext cx="2507652" cy="2169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nvSpPr>
        <p:spPr>
          <a:xfrm>
            <a:off x="3138490" y="0"/>
            <a:ext cx="26955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DenseNet to RDNet</a:t>
            </a:r>
            <a:endParaRPr sz="1100"/>
          </a:p>
        </p:txBody>
      </p:sp>
      <p:sp>
        <p:nvSpPr>
          <p:cNvPr id="346" name="Google Shape;346;p43"/>
          <p:cNvSpPr txBox="1"/>
          <p:nvPr/>
        </p:nvSpPr>
        <p:spPr>
          <a:xfrm>
            <a:off x="4766084" y="4738088"/>
            <a:ext cx="457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grpSp>
        <p:nvGrpSpPr>
          <p:cNvPr id="347" name="Google Shape;347;p43"/>
          <p:cNvGrpSpPr/>
          <p:nvPr/>
        </p:nvGrpSpPr>
        <p:grpSpPr>
          <a:xfrm>
            <a:off x="177513" y="1408775"/>
            <a:ext cx="8788976" cy="2325950"/>
            <a:chOff x="250538" y="473250"/>
            <a:chExt cx="8788976" cy="2325950"/>
          </a:xfrm>
        </p:grpSpPr>
        <p:pic>
          <p:nvPicPr>
            <p:cNvPr id="348" name="Google Shape;348;p43"/>
            <p:cNvPicPr preferRelativeResize="0"/>
            <p:nvPr/>
          </p:nvPicPr>
          <p:blipFill>
            <a:blip r:embed="rId3">
              <a:alphaModFix/>
            </a:blip>
            <a:stretch>
              <a:fillRect/>
            </a:stretch>
          </p:blipFill>
          <p:spPr>
            <a:xfrm>
              <a:off x="250538" y="473250"/>
              <a:ext cx="8788976" cy="2325950"/>
            </a:xfrm>
            <a:prstGeom prst="rect">
              <a:avLst/>
            </a:prstGeom>
            <a:noFill/>
            <a:ln>
              <a:noFill/>
            </a:ln>
          </p:spPr>
        </p:pic>
        <p:sp>
          <p:nvSpPr>
            <p:cNvPr id="349" name="Google Shape;349;p43"/>
            <p:cNvSpPr/>
            <p:nvPr/>
          </p:nvSpPr>
          <p:spPr>
            <a:xfrm>
              <a:off x="7160450" y="1310650"/>
              <a:ext cx="1780200" cy="2016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350" name="Google Shape;350;p43"/>
          <p:cNvSpPr txBox="1"/>
          <p:nvPr/>
        </p:nvSpPr>
        <p:spPr>
          <a:xfrm>
            <a:off x="678500" y="4206488"/>
            <a:ext cx="3738600" cy="592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700">
                <a:solidFill>
                  <a:schemeClr val="dk1"/>
                </a:solidFill>
                <a:latin typeface="Calibri"/>
                <a:ea typeface="Calibri"/>
                <a:cs typeface="Calibri"/>
                <a:sym typeface="Calibri"/>
              </a:rPr>
              <a:t>Growth Rate changed from </a:t>
            </a:r>
            <a:r>
              <a:rPr b="1" lang="en" sz="1700">
                <a:solidFill>
                  <a:schemeClr val="dk1"/>
                </a:solidFill>
                <a:latin typeface="Calibri"/>
                <a:ea typeface="Calibri"/>
                <a:cs typeface="Calibri"/>
                <a:sym typeface="Calibri"/>
              </a:rPr>
              <a:t>32 =&gt; 120</a:t>
            </a:r>
            <a:endParaRPr sz="1700"/>
          </a:p>
          <a:p>
            <a:pPr indent="0" lvl="0" marL="0" marR="0" rtl="0" algn="l">
              <a:spcBef>
                <a:spcPts val="0"/>
              </a:spcBef>
              <a:spcAft>
                <a:spcPts val="0"/>
              </a:spcAft>
              <a:buNone/>
            </a:pPr>
            <a:r>
              <a:rPr b="1" lang="en" sz="1700">
                <a:solidFill>
                  <a:schemeClr val="dk1"/>
                </a:solidFill>
                <a:latin typeface="Calibri"/>
                <a:ea typeface="Calibri"/>
                <a:cs typeface="Calibri"/>
                <a:sym typeface="Calibri"/>
              </a:rPr>
              <a:t>Layers(6, 12, 48, 32) =&gt; (3, 3, 12, 3)</a:t>
            </a:r>
            <a:endParaRPr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4"/>
          <p:cNvSpPr txBox="1"/>
          <p:nvPr/>
        </p:nvSpPr>
        <p:spPr>
          <a:xfrm>
            <a:off x="3138490" y="0"/>
            <a:ext cx="26955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Training Setup</a:t>
            </a:r>
            <a:endParaRPr sz="1100"/>
          </a:p>
        </p:txBody>
      </p:sp>
      <p:pic>
        <p:nvPicPr>
          <p:cNvPr id="356" name="Google Shape;356;p44"/>
          <p:cNvPicPr preferRelativeResize="0"/>
          <p:nvPr/>
        </p:nvPicPr>
        <p:blipFill>
          <a:blip r:embed="rId3">
            <a:alphaModFix/>
          </a:blip>
          <a:stretch>
            <a:fillRect/>
          </a:stretch>
        </p:blipFill>
        <p:spPr>
          <a:xfrm>
            <a:off x="2254025" y="454425"/>
            <a:ext cx="4348991" cy="4446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nvSpPr>
        <p:spPr>
          <a:xfrm>
            <a:off x="2707703" y="0"/>
            <a:ext cx="35571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Model Configuration</a:t>
            </a:r>
            <a:r>
              <a:rPr lang="en" sz="2100">
                <a:solidFill>
                  <a:schemeClr val="lt1"/>
                </a:solidFill>
                <a:latin typeface="Calibri"/>
                <a:ea typeface="Calibri"/>
                <a:cs typeface="Calibri"/>
                <a:sym typeface="Calibri"/>
              </a:rPr>
              <a:t> Setup</a:t>
            </a:r>
            <a:endParaRPr sz="1100"/>
          </a:p>
        </p:txBody>
      </p:sp>
      <p:pic>
        <p:nvPicPr>
          <p:cNvPr id="362" name="Google Shape;362;p45"/>
          <p:cNvPicPr preferRelativeResize="0"/>
          <p:nvPr/>
        </p:nvPicPr>
        <p:blipFill>
          <a:blip r:embed="rId3">
            <a:alphaModFix/>
          </a:blip>
          <a:stretch>
            <a:fillRect/>
          </a:stretch>
        </p:blipFill>
        <p:spPr>
          <a:xfrm>
            <a:off x="1331175" y="573025"/>
            <a:ext cx="6310154" cy="4446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nvSpPr>
        <p:spPr>
          <a:xfrm>
            <a:off x="3105184" y="0"/>
            <a:ext cx="29337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Skip Connections</a:t>
            </a:r>
            <a:endParaRPr sz="1100"/>
          </a:p>
        </p:txBody>
      </p:sp>
      <p:pic>
        <p:nvPicPr>
          <p:cNvPr id="91" name="Google Shape;91;p19"/>
          <p:cNvPicPr preferRelativeResize="0"/>
          <p:nvPr/>
        </p:nvPicPr>
        <p:blipFill rotWithShape="1">
          <a:blip r:embed="rId3">
            <a:alphaModFix/>
          </a:blip>
          <a:srcRect b="0" l="0" r="0" t="0"/>
          <a:stretch/>
        </p:blipFill>
        <p:spPr>
          <a:xfrm>
            <a:off x="1530901" y="615553"/>
            <a:ext cx="6082198" cy="391239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nvSpPr>
        <p:spPr>
          <a:xfrm>
            <a:off x="2707703" y="0"/>
            <a:ext cx="35571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Random Network Experiments</a:t>
            </a:r>
            <a:endParaRPr sz="1100"/>
          </a:p>
        </p:txBody>
      </p:sp>
      <p:pic>
        <p:nvPicPr>
          <p:cNvPr id="368" name="Google Shape;368;p46"/>
          <p:cNvPicPr preferRelativeResize="0"/>
          <p:nvPr/>
        </p:nvPicPr>
        <p:blipFill>
          <a:blip r:embed="rId3">
            <a:alphaModFix/>
          </a:blip>
          <a:stretch>
            <a:fillRect/>
          </a:stretch>
        </p:blipFill>
        <p:spPr>
          <a:xfrm>
            <a:off x="2355625" y="532750"/>
            <a:ext cx="4766623" cy="3986939"/>
          </a:xfrm>
          <a:prstGeom prst="rect">
            <a:avLst/>
          </a:prstGeom>
          <a:noFill/>
          <a:ln>
            <a:noFill/>
          </a:ln>
        </p:spPr>
      </p:pic>
      <p:sp>
        <p:nvSpPr>
          <p:cNvPr id="369" name="Google Shape;369;p46"/>
          <p:cNvSpPr txBox="1"/>
          <p:nvPr/>
        </p:nvSpPr>
        <p:spPr>
          <a:xfrm>
            <a:off x="2286002" y="4660054"/>
            <a:ext cx="457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nvSpPr>
        <p:spPr>
          <a:xfrm>
            <a:off x="2286088" y="21663"/>
            <a:ext cx="45717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Block Configuration and Feature Mixer</a:t>
            </a:r>
            <a:endParaRPr sz="1100"/>
          </a:p>
        </p:txBody>
      </p:sp>
      <p:sp>
        <p:nvSpPr>
          <p:cNvPr id="376" name="Google Shape;376;p47"/>
          <p:cNvSpPr txBox="1"/>
          <p:nvPr/>
        </p:nvSpPr>
        <p:spPr>
          <a:xfrm>
            <a:off x="5105358" y="4658752"/>
            <a:ext cx="41052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Kim, Donghyun, et al. </a:t>
            </a:r>
            <a:r>
              <a:rPr i="1" lang="en" sz="900">
                <a:solidFill>
                  <a:schemeClr val="dk1"/>
                </a:solidFill>
                <a:latin typeface="Calibri"/>
                <a:ea typeface="Calibri"/>
                <a:cs typeface="Calibri"/>
                <a:sym typeface="Calibri"/>
              </a:rPr>
              <a:t>DenseNets Reloaded: Paradigm Shift Beyond ResNets and ViTs</a:t>
            </a:r>
            <a:r>
              <a:rPr lang="en" sz="900">
                <a:solidFill>
                  <a:schemeClr val="dk1"/>
                </a:solidFill>
                <a:latin typeface="Calibri"/>
                <a:ea typeface="Calibri"/>
                <a:cs typeface="Calibri"/>
                <a:sym typeface="Calibri"/>
              </a:rPr>
              <a:t>. arXiv, 2024. </a:t>
            </a:r>
            <a:r>
              <a:rPr i="1" lang="en" sz="900">
                <a:solidFill>
                  <a:schemeClr val="dk1"/>
                </a:solidFill>
                <a:latin typeface="Calibri"/>
                <a:ea typeface="Calibri"/>
                <a:cs typeface="Calibri"/>
                <a:sym typeface="Calibri"/>
              </a:rPr>
              <a:t>DOI.org (Datacite)</a:t>
            </a:r>
            <a:r>
              <a:rPr lang="en" sz="900">
                <a:solidFill>
                  <a:schemeClr val="dk1"/>
                </a:solidFill>
                <a:latin typeface="Calibri"/>
                <a:ea typeface="Calibri"/>
                <a:cs typeface="Calibri"/>
                <a:sym typeface="Calibri"/>
              </a:rPr>
              <a:t>, https://doi.org/10.48550/ARXIV.2403.19588.</a:t>
            </a:r>
            <a:endParaRPr sz="1100"/>
          </a:p>
        </p:txBody>
      </p:sp>
      <p:pic>
        <p:nvPicPr>
          <p:cNvPr id="377" name="Google Shape;377;p47"/>
          <p:cNvPicPr preferRelativeResize="0"/>
          <p:nvPr/>
        </p:nvPicPr>
        <p:blipFill rotWithShape="1">
          <a:blip r:embed="rId3">
            <a:alphaModFix/>
          </a:blip>
          <a:srcRect b="0" l="0" r="0" t="0"/>
          <a:stretch/>
        </p:blipFill>
        <p:spPr>
          <a:xfrm>
            <a:off x="5275968" y="1172732"/>
            <a:ext cx="3233939" cy="2798041"/>
          </a:xfrm>
          <a:prstGeom prst="rect">
            <a:avLst/>
          </a:prstGeom>
          <a:noFill/>
          <a:ln>
            <a:noFill/>
          </a:ln>
        </p:spPr>
      </p:pic>
      <p:grpSp>
        <p:nvGrpSpPr>
          <p:cNvPr id="378" name="Google Shape;378;p47"/>
          <p:cNvGrpSpPr/>
          <p:nvPr/>
        </p:nvGrpSpPr>
        <p:grpSpPr>
          <a:xfrm>
            <a:off x="606044" y="1225162"/>
            <a:ext cx="3356518" cy="2523688"/>
            <a:chOff x="669119" y="1309762"/>
            <a:chExt cx="3356518" cy="2523688"/>
          </a:xfrm>
        </p:grpSpPr>
        <p:pic>
          <p:nvPicPr>
            <p:cNvPr id="379" name="Google Shape;379;p47"/>
            <p:cNvPicPr preferRelativeResize="0"/>
            <p:nvPr/>
          </p:nvPicPr>
          <p:blipFill rotWithShape="1">
            <a:blip r:embed="rId4">
              <a:alphaModFix/>
            </a:blip>
            <a:srcRect b="0" l="0" r="65755" t="0"/>
            <a:stretch/>
          </p:blipFill>
          <p:spPr>
            <a:xfrm>
              <a:off x="988810" y="1309762"/>
              <a:ext cx="1188727" cy="2475908"/>
            </a:xfrm>
            <a:prstGeom prst="rect">
              <a:avLst/>
            </a:prstGeom>
            <a:noFill/>
            <a:ln>
              <a:noFill/>
            </a:ln>
          </p:spPr>
        </p:pic>
        <p:sp>
          <p:nvSpPr>
            <p:cNvPr id="380" name="Google Shape;380;p47"/>
            <p:cNvSpPr txBox="1"/>
            <p:nvPr/>
          </p:nvSpPr>
          <p:spPr>
            <a:xfrm rot="-5400000">
              <a:off x="-156931" y="2541747"/>
              <a:ext cx="1936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DenseNet Feature Mixer</a:t>
              </a:r>
              <a:endParaRPr sz="1100"/>
            </a:p>
          </p:txBody>
        </p:sp>
        <p:pic>
          <p:nvPicPr>
            <p:cNvPr id="381" name="Google Shape;381;p47"/>
            <p:cNvPicPr preferRelativeResize="0"/>
            <p:nvPr/>
          </p:nvPicPr>
          <p:blipFill rotWithShape="1">
            <a:blip r:embed="rId5">
              <a:alphaModFix/>
            </a:blip>
            <a:srcRect b="0" l="0" r="64834" t="0"/>
            <a:stretch/>
          </p:blipFill>
          <p:spPr>
            <a:xfrm>
              <a:off x="2650067" y="1603615"/>
              <a:ext cx="1188727" cy="1991328"/>
            </a:xfrm>
            <a:prstGeom prst="rect">
              <a:avLst/>
            </a:prstGeom>
            <a:noFill/>
            <a:ln>
              <a:noFill/>
            </a:ln>
          </p:spPr>
        </p:pic>
        <p:sp>
          <p:nvSpPr>
            <p:cNvPr id="382" name="Google Shape;382;p47"/>
            <p:cNvSpPr/>
            <p:nvPr/>
          </p:nvSpPr>
          <p:spPr>
            <a:xfrm>
              <a:off x="2035928" y="2679686"/>
              <a:ext cx="537300" cy="12570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47"/>
            <p:cNvSpPr txBox="1"/>
            <p:nvPr/>
          </p:nvSpPr>
          <p:spPr>
            <a:xfrm>
              <a:off x="2463237" y="3594950"/>
              <a:ext cx="15624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 Initial Feature Mixer</a:t>
              </a:r>
              <a:endParaRPr sz="1100"/>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p:nvPr/>
        </p:nvSpPr>
        <p:spPr>
          <a:xfrm>
            <a:off x="147625" y="979113"/>
            <a:ext cx="2108700" cy="3343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97" name="Google Shape;97;p20"/>
          <p:cNvCxnSpPr/>
          <p:nvPr/>
        </p:nvCxnSpPr>
        <p:spPr>
          <a:xfrm>
            <a:off x="711126" y="2900884"/>
            <a:ext cx="0" cy="786600"/>
          </a:xfrm>
          <a:prstGeom prst="straightConnector1">
            <a:avLst/>
          </a:prstGeom>
          <a:noFill/>
          <a:ln cap="flat" cmpd="sng" w="9525">
            <a:solidFill>
              <a:schemeClr val="dk2"/>
            </a:solidFill>
            <a:prstDash val="dash"/>
            <a:round/>
            <a:headEnd len="med" w="med" type="none"/>
            <a:tailEnd len="med" w="med" type="triangle"/>
          </a:ln>
        </p:spPr>
      </p:cxnSp>
      <p:pic>
        <p:nvPicPr>
          <p:cNvPr id="98" name="Google Shape;98;p20" title="eye1.png"/>
          <p:cNvPicPr preferRelativeResize="0"/>
          <p:nvPr/>
        </p:nvPicPr>
        <p:blipFill rotWithShape="1">
          <a:blip r:embed="rId3">
            <a:alphaModFix/>
          </a:blip>
          <a:srcRect b="25270" l="18492" r="20517" t="22529"/>
          <a:stretch/>
        </p:blipFill>
        <p:spPr>
          <a:xfrm>
            <a:off x="308001" y="1147700"/>
            <a:ext cx="806252" cy="539002"/>
          </a:xfrm>
          <a:prstGeom prst="rect">
            <a:avLst/>
          </a:prstGeom>
          <a:noFill/>
          <a:ln>
            <a:noFill/>
          </a:ln>
        </p:spPr>
      </p:pic>
      <p:pic>
        <p:nvPicPr>
          <p:cNvPr id="99" name="Google Shape;99;p20" title="eye3.png"/>
          <p:cNvPicPr preferRelativeResize="0"/>
          <p:nvPr/>
        </p:nvPicPr>
        <p:blipFill rotWithShape="1">
          <a:blip r:embed="rId4">
            <a:alphaModFix/>
          </a:blip>
          <a:srcRect b="23549" l="16982" r="19054" t="24464"/>
          <a:stretch/>
        </p:blipFill>
        <p:spPr>
          <a:xfrm>
            <a:off x="286600" y="2473488"/>
            <a:ext cx="849034" cy="539002"/>
          </a:xfrm>
          <a:prstGeom prst="rect">
            <a:avLst/>
          </a:prstGeom>
          <a:noFill/>
          <a:ln>
            <a:noFill/>
          </a:ln>
        </p:spPr>
      </p:pic>
      <p:pic>
        <p:nvPicPr>
          <p:cNvPr id="100" name="Google Shape;100;p20" title="eye2.png"/>
          <p:cNvPicPr preferRelativeResize="0"/>
          <p:nvPr/>
        </p:nvPicPr>
        <p:blipFill rotWithShape="1">
          <a:blip r:embed="rId5">
            <a:alphaModFix/>
          </a:blip>
          <a:srcRect b="25718" l="19049" r="22871" t="26671"/>
          <a:stretch/>
        </p:blipFill>
        <p:spPr>
          <a:xfrm>
            <a:off x="1443283" y="1839588"/>
            <a:ext cx="751094" cy="480922"/>
          </a:xfrm>
          <a:prstGeom prst="rect">
            <a:avLst/>
          </a:prstGeom>
          <a:noFill/>
          <a:ln>
            <a:noFill/>
          </a:ln>
        </p:spPr>
      </p:pic>
      <p:cxnSp>
        <p:nvCxnSpPr>
          <p:cNvPr id="101" name="Google Shape;101;p20"/>
          <p:cNvCxnSpPr>
            <a:stCxn id="98" idx="2"/>
            <a:endCxn id="99" idx="0"/>
          </p:cNvCxnSpPr>
          <p:nvPr/>
        </p:nvCxnSpPr>
        <p:spPr>
          <a:xfrm>
            <a:off x="711126" y="1686702"/>
            <a:ext cx="0" cy="786900"/>
          </a:xfrm>
          <a:prstGeom prst="straightConnector1">
            <a:avLst/>
          </a:prstGeom>
          <a:noFill/>
          <a:ln cap="flat" cmpd="sng" w="9525">
            <a:solidFill>
              <a:schemeClr val="dk2"/>
            </a:solidFill>
            <a:prstDash val="dash"/>
            <a:round/>
            <a:headEnd len="med" w="med" type="none"/>
            <a:tailEnd len="med" w="med" type="triangle"/>
          </a:ln>
        </p:spPr>
      </p:cxnSp>
      <p:pic>
        <p:nvPicPr>
          <p:cNvPr id="102" name="Google Shape;102;p20" title="eye5.png"/>
          <p:cNvPicPr preferRelativeResize="0"/>
          <p:nvPr/>
        </p:nvPicPr>
        <p:blipFill rotWithShape="1">
          <a:blip r:embed="rId6">
            <a:alphaModFix/>
          </a:blip>
          <a:srcRect b="25859" l="19562" r="22543" t="25099"/>
          <a:stretch/>
        </p:blipFill>
        <p:spPr>
          <a:xfrm>
            <a:off x="286604" y="3687544"/>
            <a:ext cx="849034" cy="561807"/>
          </a:xfrm>
          <a:prstGeom prst="rect">
            <a:avLst/>
          </a:prstGeom>
          <a:noFill/>
          <a:ln>
            <a:noFill/>
          </a:ln>
        </p:spPr>
      </p:pic>
      <p:pic>
        <p:nvPicPr>
          <p:cNvPr id="103" name="Google Shape;103;p20" title="eye4.png"/>
          <p:cNvPicPr preferRelativeResize="0"/>
          <p:nvPr/>
        </p:nvPicPr>
        <p:blipFill rotWithShape="1">
          <a:blip r:embed="rId7">
            <a:alphaModFix/>
          </a:blip>
          <a:srcRect b="27362" l="21020" r="20411" t="27890"/>
          <a:stretch/>
        </p:blipFill>
        <p:spPr>
          <a:xfrm>
            <a:off x="1443283" y="3095180"/>
            <a:ext cx="806241" cy="481129"/>
          </a:xfrm>
          <a:prstGeom prst="rect">
            <a:avLst/>
          </a:prstGeom>
          <a:noFill/>
          <a:ln>
            <a:noFill/>
          </a:ln>
        </p:spPr>
      </p:pic>
      <p:pic>
        <p:nvPicPr>
          <p:cNvPr id="104" name="Google Shape;104;p20" title="eye1.png"/>
          <p:cNvPicPr preferRelativeResize="0"/>
          <p:nvPr/>
        </p:nvPicPr>
        <p:blipFill rotWithShape="1">
          <a:blip r:embed="rId3">
            <a:alphaModFix/>
          </a:blip>
          <a:srcRect b="25270" l="18492" r="20517" t="22529"/>
          <a:stretch/>
        </p:blipFill>
        <p:spPr>
          <a:xfrm>
            <a:off x="2901579" y="1407225"/>
            <a:ext cx="763351" cy="541056"/>
          </a:xfrm>
          <a:prstGeom prst="rect">
            <a:avLst/>
          </a:prstGeom>
          <a:noFill/>
          <a:ln>
            <a:noFill/>
          </a:ln>
        </p:spPr>
      </p:pic>
      <p:grpSp>
        <p:nvGrpSpPr>
          <p:cNvPr id="105" name="Google Shape;105;p20"/>
          <p:cNvGrpSpPr/>
          <p:nvPr/>
        </p:nvGrpSpPr>
        <p:grpSpPr>
          <a:xfrm>
            <a:off x="2901581" y="2378010"/>
            <a:ext cx="1567199" cy="545722"/>
            <a:chOff x="2839609" y="2390753"/>
            <a:chExt cx="1662282" cy="552910"/>
          </a:xfrm>
        </p:grpSpPr>
        <p:pic>
          <p:nvPicPr>
            <p:cNvPr id="106" name="Google Shape;106;p20" title="eye1.png"/>
            <p:cNvPicPr preferRelativeResize="0"/>
            <p:nvPr/>
          </p:nvPicPr>
          <p:blipFill rotWithShape="1">
            <a:blip r:embed="rId3">
              <a:alphaModFix/>
            </a:blip>
            <a:srcRect b="25270" l="18492" r="20517" t="22529"/>
            <a:stretch/>
          </p:blipFill>
          <p:spPr>
            <a:xfrm>
              <a:off x="2839609" y="2393106"/>
              <a:ext cx="809667" cy="548198"/>
            </a:xfrm>
            <a:prstGeom prst="rect">
              <a:avLst/>
            </a:prstGeom>
            <a:noFill/>
            <a:ln>
              <a:noFill/>
            </a:ln>
          </p:spPr>
        </p:pic>
        <p:pic>
          <p:nvPicPr>
            <p:cNvPr id="107" name="Google Shape;107;p20" title="eye2.png"/>
            <p:cNvPicPr preferRelativeResize="0"/>
            <p:nvPr/>
          </p:nvPicPr>
          <p:blipFill rotWithShape="1">
            <a:blip r:embed="rId5">
              <a:alphaModFix/>
            </a:blip>
            <a:srcRect b="25718" l="19049" r="22871" t="26671"/>
            <a:stretch/>
          </p:blipFill>
          <p:spPr>
            <a:xfrm>
              <a:off x="3649262" y="2390753"/>
              <a:ext cx="852628" cy="552910"/>
            </a:xfrm>
            <a:prstGeom prst="rect">
              <a:avLst/>
            </a:prstGeom>
            <a:noFill/>
            <a:ln>
              <a:noFill/>
            </a:ln>
          </p:spPr>
        </p:pic>
      </p:grpSp>
      <p:cxnSp>
        <p:nvCxnSpPr>
          <p:cNvPr id="108" name="Google Shape;108;p20"/>
          <p:cNvCxnSpPr>
            <a:stCxn id="104" idx="3"/>
            <a:endCxn id="107" idx="0"/>
          </p:cNvCxnSpPr>
          <p:nvPr/>
        </p:nvCxnSpPr>
        <p:spPr>
          <a:xfrm>
            <a:off x="3664930" y="1677753"/>
            <a:ext cx="402000" cy="700200"/>
          </a:xfrm>
          <a:prstGeom prst="curvedConnector2">
            <a:avLst/>
          </a:prstGeom>
          <a:noFill/>
          <a:ln cap="flat" cmpd="sng" w="9525">
            <a:solidFill>
              <a:schemeClr val="dk2"/>
            </a:solidFill>
            <a:prstDash val="solid"/>
            <a:round/>
            <a:headEnd len="med" w="med" type="none"/>
            <a:tailEnd len="med" w="med" type="triangle"/>
          </a:ln>
        </p:spPr>
      </p:cxnSp>
      <p:pic>
        <p:nvPicPr>
          <p:cNvPr id="109" name="Google Shape;109;p20" title="eye1.png"/>
          <p:cNvPicPr preferRelativeResize="0"/>
          <p:nvPr/>
        </p:nvPicPr>
        <p:blipFill rotWithShape="1">
          <a:blip r:embed="rId3">
            <a:alphaModFix/>
          </a:blip>
          <a:srcRect b="25270" l="18492" r="20517" t="22529"/>
          <a:stretch/>
        </p:blipFill>
        <p:spPr>
          <a:xfrm>
            <a:off x="2891439" y="3415894"/>
            <a:ext cx="763351" cy="541056"/>
          </a:xfrm>
          <a:prstGeom prst="rect">
            <a:avLst/>
          </a:prstGeom>
          <a:noFill/>
          <a:ln>
            <a:noFill/>
          </a:ln>
        </p:spPr>
      </p:pic>
      <p:pic>
        <p:nvPicPr>
          <p:cNvPr id="110" name="Google Shape;110;p20" title="eye2.png"/>
          <p:cNvPicPr preferRelativeResize="0"/>
          <p:nvPr/>
        </p:nvPicPr>
        <p:blipFill rotWithShape="1">
          <a:blip r:embed="rId5">
            <a:alphaModFix/>
          </a:blip>
          <a:srcRect b="25718" l="19049" r="22871" t="26671"/>
          <a:stretch/>
        </p:blipFill>
        <p:spPr>
          <a:xfrm>
            <a:off x="3654780" y="3413571"/>
            <a:ext cx="803855" cy="545706"/>
          </a:xfrm>
          <a:prstGeom prst="rect">
            <a:avLst/>
          </a:prstGeom>
          <a:noFill/>
          <a:ln>
            <a:noFill/>
          </a:ln>
        </p:spPr>
      </p:pic>
      <p:pic>
        <p:nvPicPr>
          <p:cNvPr id="111" name="Google Shape;111;p20" title="eye4.png"/>
          <p:cNvPicPr preferRelativeResize="0"/>
          <p:nvPr/>
        </p:nvPicPr>
        <p:blipFill rotWithShape="1">
          <a:blip r:embed="rId7">
            <a:alphaModFix/>
          </a:blip>
          <a:srcRect b="25244" l="17911" r="20409" t="24627"/>
          <a:stretch/>
        </p:blipFill>
        <p:spPr>
          <a:xfrm>
            <a:off x="4468776" y="3415893"/>
            <a:ext cx="803855" cy="541056"/>
          </a:xfrm>
          <a:prstGeom prst="rect">
            <a:avLst/>
          </a:prstGeom>
          <a:noFill/>
          <a:ln>
            <a:noFill/>
          </a:ln>
        </p:spPr>
      </p:pic>
      <p:cxnSp>
        <p:nvCxnSpPr>
          <p:cNvPr id="112" name="Google Shape;112;p20"/>
          <p:cNvCxnSpPr>
            <a:stCxn id="107" idx="3"/>
            <a:endCxn id="111" idx="0"/>
          </p:cNvCxnSpPr>
          <p:nvPr/>
        </p:nvCxnSpPr>
        <p:spPr>
          <a:xfrm>
            <a:off x="4468780" y="2650871"/>
            <a:ext cx="402000" cy="765000"/>
          </a:xfrm>
          <a:prstGeom prst="curvedConnector2">
            <a:avLst/>
          </a:prstGeom>
          <a:noFill/>
          <a:ln cap="flat" cmpd="sng" w="9525">
            <a:solidFill>
              <a:schemeClr val="dk2"/>
            </a:solidFill>
            <a:prstDash val="solid"/>
            <a:round/>
            <a:headEnd len="med" w="med" type="none"/>
            <a:tailEnd len="med" w="med" type="triangle"/>
          </a:ln>
        </p:spPr>
      </p:cxnSp>
      <p:pic>
        <p:nvPicPr>
          <p:cNvPr id="113" name="Google Shape;113;p20" title="eye5.png"/>
          <p:cNvPicPr preferRelativeResize="0"/>
          <p:nvPr/>
        </p:nvPicPr>
        <p:blipFill rotWithShape="1">
          <a:blip r:embed="rId6">
            <a:alphaModFix/>
          </a:blip>
          <a:srcRect b="26328" l="19411" r="24126" t="25362"/>
          <a:stretch/>
        </p:blipFill>
        <p:spPr>
          <a:xfrm>
            <a:off x="7197750" y="3375950"/>
            <a:ext cx="914401" cy="633343"/>
          </a:xfrm>
          <a:prstGeom prst="rect">
            <a:avLst/>
          </a:prstGeom>
          <a:noFill/>
          <a:ln>
            <a:noFill/>
          </a:ln>
        </p:spPr>
      </p:pic>
      <p:pic>
        <p:nvPicPr>
          <p:cNvPr id="114" name="Google Shape;114;p20" title="eye10.png"/>
          <p:cNvPicPr preferRelativeResize="0"/>
          <p:nvPr/>
        </p:nvPicPr>
        <p:blipFill rotWithShape="1">
          <a:blip r:embed="rId8">
            <a:alphaModFix/>
          </a:blip>
          <a:srcRect b="25670" l="20844" r="21654" t="24753"/>
          <a:stretch/>
        </p:blipFill>
        <p:spPr>
          <a:xfrm>
            <a:off x="5475525" y="1267725"/>
            <a:ext cx="780273" cy="513416"/>
          </a:xfrm>
          <a:prstGeom prst="rect">
            <a:avLst/>
          </a:prstGeom>
          <a:noFill/>
          <a:ln>
            <a:noFill/>
          </a:ln>
        </p:spPr>
      </p:pic>
      <p:pic>
        <p:nvPicPr>
          <p:cNvPr id="115" name="Google Shape;115;p20" title="eye1.png"/>
          <p:cNvPicPr preferRelativeResize="0"/>
          <p:nvPr/>
        </p:nvPicPr>
        <p:blipFill rotWithShape="1">
          <a:blip r:embed="rId3">
            <a:alphaModFix/>
          </a:blip>
          <a:srcRect b="19572" l="18391" r="20829" t="22002"/>
          <a:stretch/>
        </p:blipFill>
        <p:spPr>
          <a:xfrm>
            <a:off x="5509549" y="2005207"/>
            <a:ext cx="712228" cy="513408"/>
          </a:xfrm>
          <a:prstGeom prst="rect">
            <a:avLst/>
          </a:prstGeom>
          <a:noFill/>
          <a:ln>
            <a:noFill/>
          </a:ln>
        </p:spPr>
      </p:pic>
      <p:pic>
        <p:nvPicPr>
          <p:cNvPr id="116" name="Google Shape;116;p20" title="eye7.png"/>
          <p:cNvPicPr preferRelativeResize="0"/>
          <p:nvPr/>
        </p:nvPicPr>
        <p:blipFill rotWithShape="1">
          <a:blip r:embed="rId9">
            <a:alphaModFix/>
          </a:blip>
          <a:srcRect b="24517" l="48850" r="22917" t="26369"/>
          <a:stretch/>
        </p:blipFill>
        <p:spPr>
          <a:xfrm>
            <a:off x="7625525" y="2058336"/>
            <a:ext cx="389059" cy="513423"/>
          </a:xfrm>
          <a:prstGeom prst="rect">
            <a:avLst/>
          </a:prstGeom>
          <a:noFill/>
          <a:ln>
            <a:noFill/>
          </a:ln>
        </p:spPr>
      </p:pic>
      <p:pic>
        <p:nvPicPr>
          <p:cNvPr id="117" name="Google Shape;117;p20" title="eye6.png"/>
          <p:cNvPicPr preferRelativeResize="0"/>
          <p:nvPr/>
        </p:nvPicPr>
        <p:blipFill rotWithShape="1">
          <a:blip r:embed="rId10">
            <a:alphaModFix/>
          </a:blip>
          <a:srcRect b="27060" l="20320" r="46164" t="26442"/>
          <a:stretch/>
        </p:blipFill>
        <p:spPr>
          <a:xfrm>
            <a:off x="7332977" y="1267729"/>
            <a:ext cx="440719" cy="463784"/>
          </a:xfrm>
          <a:prstGeom prst="rect">
            <a:avLst/>
          </a:prstGeom>
          <a:noFill/>
          <a:ln>
            <a:noFill/>
          </a:ln>
        </p:spPr>
      </p:pic>
      <p:pic>
        <p:nvPicPr>
          <p:cNvPr id="118" name="Google Shape;118;p20" title="eye8.png"/>
          <p:cNvPicPr preferRelativeResize="0"/>
          <p:nvPr/>
        </p:nvPicPr>
        <p:blipFill rotWithShape="1">
          <a:blip r:embed="rId11">
            <a:alphaModFix/>
          </a:blip>
          <a:srcRect b="26529" l="20167" r="24273" t="26772"/>
          <a:stretch/>
        </p:blipFill>
        <p:spPr>
          <a:xfrm>
            <a:off x="6409325" y="1281300"/>
            <a:ext cx="712223" cy="481125"/>
          </a:xfrm>
          <a:prstGeom prst="rect">
            <a:avLst/>
          </a:prstGeom>
          <a:noFill/>
          <a:ln>
            <a:noFill/>
          </a:ln>
        </p:spPr>
      </p:pic>
      <p:pic>
        <p:nvPicPr>
          <p:cNvPr id="119" name="Google Shape;119;p20" title="eye9.png"/>
          <p:cNvPicPr preferRelativeResize="0"/>
          <p:nvPr/>
        </p:nvPicPr>
        <p:blipFill rotWithShape="1">
          <a:blip r:embed="rId12">
            <a:alphaModFix/>
          </a:blip>
          <a:srcRect b="34364" l="38286" r="37859" t="34137"/>
          <a:stretch/>
        </p:blipFill>
        <p:spPr>
          <a:xfrm>
            <a:off x="6620464" y="2098775"/>
            <a:ext cx="329426" cy="326273"/>
          </a:xfrm>
          <a:prstGeom prst="rect">
            <a:avLst/>
          </a:prstGeom>
          <a:noFill/>
          <a:ln>
            <a:noFill/>
          </a:ln>
        </p:spPr>
      </p:pic>
      <p:sp>
        <p:nvSpPr>
          <p:cNvPr id="120" name="Google Shape;120;p20"/>
          <p:cNvSpPr txBox="1"/>
          <p:nvPr/>
        </p:nvSpPr>
        <p:spPr>
          <a:xfrm>
            <a:off x="5700950" y="1567375"/>
            <a:ext cx="329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a:t>
            </a:r>
            <a:endParaRPr sz="2600"/>
          </a:p>
        </p:txBody>
      </p:sp>
      <p:sp>
        <p:nvSpPr>
          <p:cNvPr id="121" name="Google Shape;121;p20"/>
          <p:cNvSpPr txBox="1"/>
          <p:nvPr/>
        </p:nvSpPr>
        <p:spPr>
          <a:xfrm>
            <a:off x="7540000" y="1567375"/>
            <a:ext cx="329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a:t>
            </a:r>
            <a:endParaRPr sz="2600"/>
          </a:p>
        </p:txBody>
      </p:sp>
      <p:sp>
        <p:nvSpPr>
          <p:cNvPr id="122" name="Google Shape;122;p20"/>
          <p:cNvSpPr txBox="1"/>
          <p:nvPr/>
        </p:nvSpPr>
        <p:spPr>
          <a:xfrm>
            <a:off x="6600725" y="1590000"/>
            <a:ext cx="329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a:t>
            </a:r>
            <a:endParaRPr sz="2600"/>
          </a:p>
        </p:txBody>
      </p:sp>
      <p:sp>
        <p:nvSpPr>
          <p:cNvPr id="123" name="Google Shape;123;p20"/>
          <p:cNvSpPr txBox="1"/>
          <p:nvPr/>
        </p:nvSpPr>
        <p:spPr>
          <a:xfrm>
            <a:off x="8335700" y="1598275"/>
            <a:ext cx="91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 ?</a:t>
            </a:r>
            <a:endParaRPr sz="2200"/>
          </a:p>
        </p:txBody>
      </p:sp>
      <p:cxnSp>
        <p:nvCxnSpPr>
          <p:cNvPr id="124" name="Google Shape;124;p20"/>
          <p:cNvCxnSpPr>
            <a:stCxn id="115" idx="2"/>
            <a:endCxn id="113" idx="0"/>
          </p:cNvCxnSpPr>
          <p:nvPr/>
        </p:nvCxnSpPr>
        <p:spPr>
          <a:xfrm flipH="1" rot="-5400000">
            <a:off x="6331563" y="2052715"/>
            <a:ext cx="857400" cy="17892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25" name="Google Shape;125;p20"/>
          <p:cNvCxnSpPr>
            <a:stCxn id="116" idx="2"/>
            <a:endCxn id="113" idx="0"/>
          </p:cNvCxnSpPr>
          <p:nvPr/>
        </p:nvCxnSpPr>
        <p:spPr>
          <a:xfrm rot="5400000">
            <a:off x="7335404" y="2891409"/>
            <a:ext cx="804300" cy="165000"/>
          </a:xfrm>
          <a:prstGeom prst="curvedConnector3">
            <a:avLst>
              <a:gd fmla="val 49993" name="adj1"/>
            </a:avLst>
          </a:prstGeom>
          <a:noFill/>
          <a:ln cap="flat" cmpd="sng" w="9525">
            <a:solidFill>
              <a:schemeClr val="dk2"/>
            </a:solidFill>
            <a:prstDash val="solid"/>
            <a:round/>
            <a:headEnd len="med" w="med" type="none"/>
            <a:tailEnd len="med" w="med" type="triangle"/>
          </a:ln>
        </p:spPr>
      </p:cxnSp>
      <p:cxnSp>
        <p:nvCxnSpPr>
          <p:cNvPr id="126" name="Google Shape;126;p20"/>
          <p:cNvCxnSpPr/>
          <p:nvPr/>
        </p:nvCxnSpPr>
        <p:spPr>
          <a:xfrm flipH="1" rot="-5400000">
            <a:off x="6813525" y="2512925"/>
            <a:ext cx="813900" cy="8688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27" name="Google Shape;127;p20"/>
          <p:cNvCxnSpPr>
            <a:stCxn id="123" idx="2"/>
            <a:endCxn id="113" idx="0"/>
          </p:cNvCxnSpPr>
          <p:nvPr/>
        </p:nvCxnSpPr>
        <p:spPr>
          <a:xfrm rot="5400000">
            <a:off x="7596650" y="2179825"/>
            <a:ext cx="1254600" cy="1137900"/>
          </a:xfrm>
          <a:prstGeom prst="curvedConnector3">
            <a:avLst>
              <a:gd fmla="val 49995" name="adj1"/>
            </a:avLst>
          </a:prstGeom>
          <a:noFill/>
          <a:ln cap="flat" cmpd="sng" w="9525">
            <a:solidFill>
              <a:schemeClr val="dk2"/>
            </a:solidFill>
            <a:prstDash val="solid"/>
            <a:round/>
            <a:headEnd len="med" w="med" type="none"/>
            <a:tailEnd len="med" w="med" type="triangle"/>
          </a:ln>
        </p:spPr>
      </p:cxnSp>
      <p:sp>
        <p:nvSpPr>
          <p:cNvPr id="128" name="Google Shape;128;p20"/>
          <p:cNvSpPr txBox="1"/>
          <p:nvPr/>
        </p:nvSpPr>
        <p:spPr>
          <a:xfrm>
            <a:off x="3105184" y="0"/>
            <a:ext cx="29337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Why Concatenation?</a:t>
            </a:r>
            <a:endParaRPr sz="1100"/>
          </a:p>
        </p:txBody>
      </p:sp>
      <p:cxnSp>
        <p:nvCxnSpPr>
          <p:cNvPr id="129" name="Google Shape;129;p20"/>
          <p:cNvCxnSpPr>
            <a:stCxn id="104" idx="1"/>
            <a:endCxn id="106" idx="1"/>
          </p:cNvCxnSpPr>
          <p:nvPr/>
        </p:nvCxnSpPr>
        <p:spPr>
          <a:xfrm>
            <a:off x="2901579" y="1677753"/>
            <a:ext cx="600" cy="973200"/>
          </a:xfrm>
          <a:prstGeom prst="curvedConnector3">
            <a:avLst>
              <a:gd fmla="val -39687500" name="adj1"/>
            </a:avLst>
          </a:prstGeom>
          <a:noFill/>
          <a:ln cap="flat" cmpd="sng" w="9525">
            <a:solidFill>
              <a:schemeClr val="dk2"/>
            </a:solidFill>
            <a:prstDash val="dash"/>
            <a:round/>
            <a:headEnd len="med" w="med" type="none"/>
            <a:tailEnd len="med" w="med" type="triangle"/>
          </a:ln>
        </p:spPr>
      </p:cxnSp>
      <p:cxnSp>
        <p:nvCxnSpPr>
          <p:cNvPr id="130" name="Google Shape;130;p20"/>
          <p:cNvCxnSpPr>
            <a:stCxn id="106" idx="1"/>
            <a:endCxn id="109" idx="1"/>
          </p:cNvCxnSpPr>
          <p:nvPr/>
        </p:nvCxnSpPr>
        <p:spPr>
          <a:xfrm flipH="1">
            <a:off x="2891381" y="2650869"/>
            <a:ext cx="10200" cy="1035600"/>
          </a:xfrm>
          <a:prstGeom prst="curvedConnector3">
            <a:avLst>
              <a:gd fmla="val 2304441" name="adj1"/>
            </a:avLst>
          </a:prstGeom>
          <a:noFill/>
          <a:ln cap="flat" cmpd="sng" w="9525">
            <a:solidFill>
              <a:schemeClr val="dk2"/>
            </a:solidFill>
            <a:prstDash val="dash"/>
            <a:round/>
            <a:headEnd len="med" w="med" type="none"/>
            <a:tailEnd len="med" w="med" type="triangle"/>
          </a:ln>
        </p:spPr>
      </p:cxnSp>
      <p:sp>
        <p:nvSpPr>
          <p:cNvPr id="131" name="Google Shape;131;p20"/>
          <p:cNvSpPr/>
          <p:nvPr/>
        </p:nvSpPr>
        <p:spPr>
          <a:xfrm>
            <a:off x="2908901" y="3438654"/>
            <a:ext cx="2369400" cy="532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20"/>
          <p:cNvSpPr/>
          <p:nvPr/>
        </p:nvSpPr>
        <p:spPr>
          <a:xfrm>
            <a:off x="2908901" y="2398561"/>
            <a:ext cx="1549800" cy="516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3" name="Google Shape;133;p20"/>
          <p:cNvCxnSpPr/>
          <p:nvPr/>
        </p:nvCxnSpPr>
        <p:spPr>
          <a:xfrm>
            <a:off x="3655538" y="2398561"/>
            <a:ext cx="0" cy="516300"/>
          </a:xfrm>
          <a:prstGeom prst="straightConnector1">
            <a:avLst/>
          </a:prstGeom>
          <a:noFill/>
          <a:ln cap="flat" cmpd="sng" w="9525">
            <a:solidFill>
              <a:schemeClr val="dk2"/>
            </a:solidFill>
            <a:prstDash val="dot"/>
            <a:round/>
            <a:headEnd len="med" w="med" type="none"/>
            <a:tailEnd len="med" w="med" type="none"/>
          </a:ln>
        </p:spPr>
      </p:cxnSp>
      <p:cxnSp>
        <p:nvCxnSpPr>
          <p:cNvPr id="134" name="Google Shape;134;p20"/>
          <p:cNvCxnSpPr/>
          <p:nvPr/>
        </p:nvCxnSpPr>
        <p:spPr>
          <a:xfrm>
            <a:off x="4466099" y="3458665"/>
            <a:ext cx="0" cy="519900"/>
          </a:xfrm>
          <a:prstGeom prst="straightConnector1">
            <a:avLst/>
          </a:prstGeom>
          <a:noFill/>
          <a:ln cap="flat" cmpd="sng" w="9525">
            <a:solidFill>
              <a:schemeClr val="dk2"/>
            </a:solidFill>
            <a:prstDash val="dot"/>
            <a:round/>
            <a:headEnd len="med" w="med" type="none"/>
            <a:tailEnd len="med" w="med" type="none"/>
          </a:ln>
        </p:spPr>
      </p:cxnSp>
      <p:cxnSp>
        <p:nvCxnSpPr>
          <p:cNvPr id="135" name="Google Shape;135;p20"/>
          <p:cNvCxnSpPr>
            <a:stCxn id="98" idx="3"/>
            <a:endCxn id="99" idx="3"/>
          </p:cNvCxnSpPr>
          <p:nvPr/>
        </p:nvCxnSpPr>
        <p:spPr>
          <a:xfrm>
            <a:off x="1114252" y="1417201"/>
            <a:ext cx="21300" cy="1325700"/>
          </a:xfrm>
          <a:prstGeom prst="curvedConnector3">
            <a:avLst>
              <a:gd fmla="val 1218343" name="adj1"/>
            </a:avLst>
          </a:prstGeom>
          <a:noFill/>
          <a:ln cap="flat" cmpd="sng" w="9525">
            <a:solidFill>
              <a:schemeClr val="dk2"/>
            </a:solidFill>
            <a:prstDash val="solid"/>
            <a:round/>
            <a:headEnd len="med" w="med" type="none"/>
            <a:tailEnd len="med" w="med" type="triangle"/>
          </a:ln>
        </p:spPr>
      </p:cxnSp>
      <p:cxnSp>
        <p:nvCxnSpPr>
          <p:cNvPr id="136" name="Google Shape;136;p20"/>
          <p:cNvCxnSpPr>
            <a:stCxn id="102" idx="3"/>
            <a:endCxn id="99" idx="3"/>
          </p:cNvCxnSpPr>
          <p:nvPr/>
        </p:nvCxnSpPr>
        <p:spPr>
          <a:xfrm flipH="1" rot="10800000">
            <a:off x="1135638" y="2742948"/>
            <a:ext cx="600" cy="1225500"/>
          </a:xfrm>
          <a:prstGeom prst="curvedConnector3">
            <a:avLst>
              <a:gd fmla="val 39687500" name="adj1"/>
            </a:avLst>
          </a:prstGeom>
          <a:noFill/>
          <a:ln cap="flat" cmpd="sng" w="9525">
            <a:solidFill>
              <a:schemeClr val="dk2"/>
            </a:solidFill>
            <a:prstDash val="solid"/>
            <a:round/>
            <a:headEnd len="med" w="med" type="triangle"/>
            <a:tailEnd len="med" w="med" type="none"/>
          </a:ln>
        </p:spPr>
      </p:cxnSp>
      <p:sp>
        <p:nvSpPr>
          <p:cNvPr id="137" name="Google Shape;137;p20"/>
          <p:cNvSpPr/>
          <p:nvPr/>
        </p:nvSpPr>
        <p:spPr>
          <a:xfrm>
            <a:off x="2446300" y="979125"/>
            <a:ext cx="2933700" cy="3343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nvSpPr>
        <p:spPr>
          <a:xfrm>
            <a:off x="2556788" y="0"/>
            <a:ext cx="4030425"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DenseNets Block - Concatenation</a:t>
            </a:r>
            <a:endParaRPr sz="1100"/>
          </a:p>
        </p:txBody>
      </p:sp>
      <p:sp>
        <p:nvSpPr>
          <p:cNvPr id="143" name="Google Shape;143;p21"/>
          <p:cNvSpPr txBox="1"/>
          <p:nvPr/>
        </p:nvSpPr>
        <p:spPr>
          <a:xfrm>
            <a:off x="2711231" y="4594274"/>
            <a:ext cx="3721537" cy="484748"/>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sz="900">
                <a:solidFill>
                  <a:schemeClr val="dk1"/>
                </a:solidFill>
                <a:latin typeface="Calibri"/>
                <a:ea typeface="Calibri"/>
                <a:cs typeface="Calibri"/>
                <a:sym typeface="Calibri"/>
              </a:rPr>
              <a:t>Source: Huang, G., Liu, Z., van der Maaten, L., &amp; Weinberger, K. Q. (2016). </a:t>
            </a:r>
            <a:endParaRPr sz="1100"/>
          </a:p>
          <a:p>
            <a:pPr indent="0" lvl="0" marL="0" marR="0" rtl="0" algn="just">
              <a:spcBef>
                <a:spcPts val="0"/>
              </a:spcBef>
              <a:spcAft>
                <a:spcPts val="0"/>
              </a:spcAft>
              <a:buNone/>
            </a:pPr>
            <a:r>
              <a:rPr lang="en" sz="900">
                <a:solidFill>
                  <a:schemeClr val="dk1"/>
                </a:solidFill>
                <a:latin typeface="Calibri"/>
                <a:ea typeface="Calibri"/>
                <a:cs typeface="Calibri"/>
                <a:sym typeface="Calibri"/>
              </a:rPr>
              <a:t>Densely connected convolutional networks. arXiv preprint arXiv:1608.06993.</a:t>
            </a:r>
            <a:endParaRPr sz="1100"/>
          </a:p>
          <a:p>
            <a:pPr indent="0" lvl="0" marL="0" marR="0" rtl="0" algn="just">
              <a:spcBef>
                <a:spcPts val="0"/>
              </a:spcBef>
              <a:spcAft>
                <a:spcPts val="0"/>
              </a:spcAft>
              <a:buNone/>
            </a:pPr>
            <a:r>
              <a:rPr lang="en" sz="900">
                <a:solidFill>
                  <a:schemeClr val="dk1"/>
                </a:solidFill>
                <a:latin typeface="Calibri"/>
                <a:ea typeface="Calibri"/>
                <a:cs typeface="Calibri"/>
                <a:sym typeface="Calibri"/>
              </a:rPr>
              <a:t>https://arxiv.org/abs/1608.06993</a:t>
            </a:r>
            <a:endParaRPr sz="1100"/>
          </a:p>
        </p:txBody>
      </p:sp>
      <p:pic>
        <p:nvPicPr>
          <p:cNvPr id="144" name="Google Shape;144;p21"/>
          <p:cNvPicPr preferRelativeResize="0"/>
          <p:nvPr/>
        </p:nvPicPr>
        <p:blipFill rotWithShape="1">
          <a:blip r:embed="rId3">
            <a:alphaModFix/>
          </a:blip>
          <a:srcRect b="0" l="0" r="0" t="0"/>
          <a:stretch/>
        </p:blipFill>
        <p:spPr>
          <a:xfrm>
            <a:off x="1853376" y="548546"/>
            <a:ext cx="5492017" cy="38895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nvSpPr>
        <p:spPr>
          <a:xfrm>
            <a:off x="2037081" y="0"/>
            <a:ext cx="5124608"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SOTA Models – Residual Learning Lineage</a:t>
            </a:r>
            <a:endParaRPr sz="1100"/>
          </a:p>
        </p:txBody>
      </p:sp>
      <p:graphicFrame>
        <p:nvGraphicFramePr>
          <p:cNvPr id="150" name="Google Shape;150;p22"/>
          <p:cNvGraphicFramePr/>
          <p:nvPr/>
        </p:nvGraphicFramePr>
        <p:xfrm>
          <a:off x="1524000" y="724232"/>
          <a:ext cx="3000000" cy="3000000"/>
        </p:xfrm>
        <a:graphic>
          <a:graphicData uri="http://schemas.openxmlformats.org/drawingml/2006/table">
            <a:tbl>
              <a:tblPr bandRow="1" firstRow="1">
                <a:noFill/>
                <a:tableStyleId>{174EC95D-7A4A-4FE3-9F28-E803561F5F9C}</a:tableStyleId>
              </a:tblPr>
              <a:tblGrid>
                <a:gridCol w="3048000"/>
                <a:gridCol w="3048000"/>
              </a:tblGrid>
              <a:tr h="278125">
                <a:tc>
                  <a:txBody>
                    <a:bodyPr/>
                    <a:lstStyle/>
                    <a:p>
                      <a:pPr indent="0" lvl="0" marL="0" marR="0" rtl="0" algn="ctr">
                        <a:spcBef>
                          <a:spcPts val="0"/>
                        </a:spcBef>
                        <a:spcAft>
                          <a:spcPts val="0"/>
                        </a:spcAft>
                        <a:buNone/>
                      </a:pPr>
                      <a:r>
                        <a:rPr lang="en" sz="1400" u="none" cap="none" strike="noStrike"/>
                        <a:t>Recent SOTA Backbone Networks</a:t>
                      </a:r>
                      <a:endParaRPr sz="1100"/>
                    </a:p>
                  </a:txBody>
                  <a:tcPr marT="34300" marB="34300" marR="68600" marL="68600"/>
                </a:tc>
                <a:tc>
                  <a:txBody>
                    <a:bodyPr/>
                    <a:lstStyle/>
                    <a:p>
                      <a:pPr indent="0" lvl="0" marL="0" marR="0" rtl="0" algn="ctr">
                        <a:spcBef>
                          <a:spcPts val="0"/>
                        </a:spcBef>
                        <a:spcAft>
                          <a:spcPts val="0"/>
                        </a:spcAft>
                        <a:buNone/>
                      </a:pPr>
                      <a:r>
                        <a:rPr lang="en" sz="1400" u="none" cap="none" strike="noStrike"/>
                        <a:t>Backend Type</a:t>
                      </a:r>
                      <a:endParaRPr sz="1100"/>
                    </a:p>
                  </a:txBody>
                  <a:tcPr marT="34300" marB="34300" marR="68600" marL="68600"/>
                </a:tc>
              </a:tr>
              <a:tr h="278125">
                <a:tc>
                  <a:txBody>
                    <a:bodyPr/>
                    <a:lstStyle/>
                    <a:p>
                      <a:pPr indent="0" lvl="0" marL="0" marR="0" rtl="0" algn="ctr">
                        <a:spcBef>
                          <a:spcPts val="0"/>
                        </a:spcBef>
                        <a:spcAft>
                          <a:spcPts val="0"/>
                        </a:spcAft>
                        <a:buNone/>
                      </a:pPr>
                      <a:r>
                        <a:rPr lang="en" sz="1400" u="none" cap="none" strike="noStrike"/>
                        <a:t>ConvNeXt (CVPR 22)</a:t>
                      </a:r>
                      <a:endParaRPr sz="1100"/>
                    </a:p>
                  </a:txBody>
                  <a:tcPr marT="34300" marB="34300" marR="68600" marL="68600"/>
                </a:tc>
                <a:tc>
                  <a:txBody>
                    <a:bodyPr/>
                    <a:lstStyle/>
                    <a:p>
                      <a:pPr indent="0" lvl="0" marL="0" marR="0" rtl="0" algn="l">
                        <a:spcBef>
                          <a:spcPts val="0"/>
                        </a:spcBef>
                        <a:spcAft>
                          <a:spcPts val="0"/>
                        </a:spcAft>
                        <a:buNone/>
                      </a:pPr>
                      <a:r>
                        <a:rPr lang="en" sz="1400" u="none" cap="none" strike="noStrike"/>
                        <a:t>ResNets</a:t>
                      </a:r>
                      <a:endParaRPr sz="1100"/>
                    </a:p>
                  </a:txBody>
                  <a:tcPr marT="34300" marB="34300" marR="68600" marL="68600"/>
                </a:tc>
              </a:tr>
              <a:tr h="278125">
                <a:tc>
                  <a:txBody>
                    <a:bodyPr/>
                    <a:lstStyle/>
                    <a:p>
                      <a:pPr indent="0" lvl="0" marL="0" marR="0" rtl="0" algn="ctr">
                        <a:spcBef>
                          <a:spcPts val="0"/>
                        </a:spcBef>
                        <a:spcAft>
                          <a:spcPts val="0"/>
                        </a:spcAft>
                        <a:buNone/>
                      </a:pPr>
                      <a:r>
                        <a:rPr lang="en" sz="1400"/>
                        <a:t>HorNet (NeurIPS)</a:t>
                      </a:r>
                      <a:endParaRPr sz="1100"/>
                    </a:p>
                  </a:txBody>
                  <a:tcPr marT="34300" marB="34300" marR="68600" marL="68600"/>
                </a:tc>
                <a:tc>
                  <a:txBody>
                    <a:bodyPr/>
                    <a:lstStyle/>
                    <a:p>
                      <a:pPr indent="0" lvl="0" marL="0" marR="0" rtl="0" algn="l">
                        <a:spcBef>
                          <a:spcPts val="0"/>
                        </a:spcBef>
                        <a:spcAft>
                          <a:spcPts val="0"/>
                        </a:spcAft>
                        <a:buNone/>
                      </a:pPr>
                      <a:r>
                        <a:rPr lang="en" sz="1400"/>
                        <a:t>ResNets</a:t>
                      </a:r>
                      <a:endParaRPr sz="1100"/>
                    </a:p>
                  </a:txBody>
                  <a:tcPr marT="34300" marB="34300" marR="68600" marL="68600"/>
                </a:tc>
              </a:tr>
              <a:tr h="278125">
                <a:tc>
                  <a:txBody>
                    <a:bodyPr/>
                    <a:lstStyle/>
                    <a:p>
                      <a:pPr indent="0" lvl="0" marL="0" marR="0" rtl="0" algn="ctr">
                        <a:spcBef>
                          <a:spcPts val="0"/>
                        </a:spcBef>
                        <a:spcAft>
                          <a:spcPts val="0"/>
                        </a:spcAft>
                        <a:buNone/>
                      </a:pPr>
                      <a:r>
                        <a:rPr lang="en" sz="1400"/>
                        <a:t>VAN (CVMJ 23)</a:t>
                      </a:r>
                      <a:endParaRPr sz="1100"/>
                    </a:p>
                  </a:txBody>
                  <a:tcPr marT="34300" marB="34300" marR="68600" marL="68600">
                    <a:solidFill>
                      <a:srgbClr val="F9E0CB"/>
                    </a:solidFill>
                  </a:tcPr>
                </a:tc>
                <a:tc>
                  <a:txBody>
                    <a:bodyPr/>
                    <a:lstStyle/>
                    <a:p>
                      <a:pPr indent="0" lvl="0" marL="0" marR="0" rtl="0" algn="l">
                        <a:spcBef>
                          <a:spcPts val="0"/>
                        </a:spcBef>
                        <a:spcAft>
                          <a:spcPts val="0"/>
                        </a:spcAft>
                        <a:buNone/>
                      </a:pPr>
                      <a:r>
                        <a:rPr lang="en" sz="1400"/>
                        <a:t>Vision Transformers</a:t>
                      </a:r>
                      <a:endParaRPr sz="1100"/>
                    </a:p>
                  </a:txBody>
                  <a:tcPr marT="34300" marB="34300" marR="68600" marL="68600">
                    <a:solidFill>
                      <a:srgbClr val="F9E0CB"/>
                    </a:solidFill>
                  </a:tcPr>
                </a:tc>
              </a:tr>
              <a:tr h="278125">
                <a:tc>
                  <a:txBody>
                    <a:bodyPr/>
                    <a:lstStyle/>
                    <a:p>
                      <a:pPr indent="0" lvl="0" marL="0" marR="0" rtl="0" algn="ctr">
                        <a:spcBef>
                          <a:spcPts val="0"/>
                        </a:spcBef>
                        <a:spcAft>
                          <a:spcPts val="0"/>
                        </a:spcAft>
                        <a:buNone/>
                      </a:pPr>
                      <a:r>
                        <a:rPr lang="en" sz="1400"/>
                        <a:t>BiFormer (CVPR 23)</a:t>
                      </a:r>
                      <a:endParaRPr sz="1100"/>
                    </a:p>
                  </a:txBody>
                  <a:tcPr marT="34300" marB="34300" marR="68600" marL="68600">
                    <a:solidFill>
                      <a:srgbClr val="F9E0CB"/>
                    </a:solidFill>
                  </a:tcPr>
                </a:tc>
                <a:tc>
                  <a:txBody>
                    <a:bodyPr/>
                    <a:lstStyle/>
                    <a:p>
                      <a:pPr indent="0" lvl="0" marL="0" marR="0" rtl="0" algn="l">
                        <a:spcBef>
                          <a:spcPts val="0"/>
                        </a:spcBef>
                        <a:spcAft>
                          <a:spcPts val="0"/>
                        </a:spcAft>
                        <a:buNone/>
                      </a:pPr>
                      <a:r>
                        <a:rPr lang="en" sz="1400"/>
                        <a:t>Vision Transformers</a:t>
                      </a:r>
                      <a:endParaRPr sz="1100"/>
                    </a:p>
                  </a:txBody>
                  <a:tcPr marT="34300" marB="34300" marR="68600" marL="68600">
                    <a:solidFill>
                      <a:srgbClr val="F9E0CB"/>
                    </a:solidFill>
                  </a:tcPr>
                </a:tc>
              </a:tr>
              <a:tr h="278125">
                <a:tc>
                  <a:txBody>
                    <a:bodyPr/>
                    <a:lstStyle/>
                    <a:p>
                      <a:pPr indent="0" lvl="0" marL="0" marR="0" rtl="0" algn="ctr">
                        <a:spcBef>
                          <a:spcPts val="0"/>
                        </a:spcBef>
                        <a:spcAft>
                          <a:spcPts val="0"/>
                        </a:spcAft>
                        <a:buNone/>
                      </a:pPr>
                      <a:r>
                        <a:rPr lang="en" sz="1400"/>
                        <a:t>NAT (CVPR 23)</a:t>
                      </a:r>
                      <a:endParaRPr sz="1100"/>
                    </a:p>
                  </a:txBody>
                  <a:tcPr marT="34300" marB="34300" marR="68600" marL="68600">
                    <a:solidFill>
                      <a:srgbClr val="F9E0CB"/>
                    </a:solidFill>
                  </a:tcPr>
                </a:tc>
                <a:tc>
                  <a:txBody>
                    <a:bodyPr/>
                    <a:lstStyle/>
                    <a:p>
                      <a:pPr indent="0" lvl="0" marL="0" marR="0" rtl="0" algn="l">
                        <a:spcBef>
                          <a:spcPts val="0"/>
                        </a:spcBef>
                        <a:spcAft>
                          <a:spcPts val="0"/>
                        </a:spcAft>
                        <a:buNone/>
                      </a:pPr>
                      <a:r>
                        <a:rPr lang="en" sz="1400"/>
                        <a:t>Vision Transformers</a:t>
                      </a:r>
                      <a:endParaRPr sz="1100"/>
                    </a:p>
                  </a:txBody>
                  <a:tcPr marT="34300" marB="34300" marR="68600" marL="68600">
                    <a:solidFill>
                      <a:srgbClr val="F9E0CB"/>
                    </a:solidFill>
                  </a:tcPr>
                </a:tc>
              </a:tr>
              <a:tr h="278125">
                <a:tc>
                  <a:txBody>
                    <a:bodyPr/>
                    <a:lstStyle/>
                    <a:p>
                      <a:pPr indent="0" lvl="0" marL="0" marR="0" rtl="0" algn="ctr">
                        <a:spcBef>
                          <a:spcPts val="0"/>
                        </a:spcBef>
                        <a:spcAft>
                          <a:spcPts val="0"/>
                        </a:spcAft>
                        <a:buNone/>
                      </a:pPr>
                      <a:r>
                        <a:rPr lang="en" sz="1400"/>
                        <a:t>SMT (ICCV 23)</a:t>
                      </a:r>
                      <a:endParaRPr sz="1100"/>
                    </a:p>
                  </a:txBody>
                  <a:tcPr marT="34300" marB="34300" marR="68600" marL="68600">
                    <a:solidFill>
                      <a:srgbClr val="F9E0CB"/>
                    </a:solidFill>
                  </a:tcPr>
                </a:tc>
                <a:tc>
                  <a:txBody>
                    <a:bodyPr/>
                    <a:lstStyle/>
                    <a:p>
                      <a:pPr indent="0" lvl="0" marL="0" marR="0" rtl="0" algn="l">
                        <a:spcBef>
                          <a:spcPts val="0"/>
                        </a:spcBef>
                        <a:spcAft>
                          <a:spcPts val="0"/>
                        </a:spcAft>
                        <a:buNone/>
                      </a:pPr>
                      <a:r>
                        <a:rPr lang="en" sz="1400"/>
                        <a:t>Vision Transformers</a:t>
                      </a:r>
                      <a:endParaRPr sz="1100"/>
                    </a:p>
                  </a:txBody>
                  <a:tcPr marT="34300" marB="34300" marR="68600" marL="68600">
                    <a:solidFill>
                      <a:srgbClr val="F9E0CB"/>
                    </a:solidFill>
                  </a:tcPr>
                </a:tc>
              </a:tr>
              <a:tr h="278125">
                <a:tc>
                  <a:txBody>
                    <a:bodyPr/>
                    <a:lstStyle/>
                    <a:p>
                      <a:pPr indent="0" lvl="0" marL="0" marR="0" rtl="0" algn="ctr">
                        <a:spcBef>
                          <a:spcPts val="0"/>
                        </a:spcBef>
                        <a:spcAft>
                          <a:spcPts val="0"/>
                        </a:spcAft>
                        <a:buNone/>
                      </a:pPr>
                      <a:r>
                        <a:rPr lang="en" sz="1400"/>
                        <a:t>MogaNet (ICLR 24)</a:t>
                      </a:r>
                      <a:endParaRPr sz="1100"/>
                    </a:p>
                  </a:txBody>
                  <a:tcPr marT="34300" marB="34300" marR="68600" marL="68600"/>
                </a:tc>
                <a:tc>
                  <a:txBody>
                    <a:bodyPr/>
                    <a:lstStyle/>
                    <a:p>
                      <a:pPr indent="0" lvl="0" marL="0" marR="0" rtl="0" algn="l">
                        <a:spcBef>
                          <a:spcPts val="0"/>
                        </a:spcBef>
                        <a:spcAft>
                          <a:spcPts val="0"/>
                        </a:spcAft>
                        <a:buNone/>
                      </a:pPr>
                      <a:r>
                        <a:rPr lang="en" sz="1400"/>
                        <a:t>ResNets</a:t>
                      </a:r>
                      <a:endParaRPr sz="1100"/>
                    </a:p>
                  </a:txBody>
                  <a:tcPr marT="34300" marB="34300" marR="68600" marL="68600"/>
                </a:tc>
              </a:tr>
            </a:tbl>
          </a:graphicData>
        </a:graphic>
      </p:graphicFrame>
      <p:graphicFrame>
        <p:nvGraphicFramePr>
          <p:cNvPr id="151" name="Google Shape;151;p22"/>
          <p:cNvGraphicFramePr/>
          <p:nvPr/>
        </p:nvGraphicFramePr>
        <p:xfrm>
          <a:off x="250843" y="3311615"/>
          <a:ext cx="3000000" cy="3000000"/>
        </p:xfrm>
        <a:graphic>
          <a:graphicData uri="http://schemas.openxmlformats.org/drawingml/2006/table">
            <a:tbl>
              <a:tblPr bandRow="1" firstRow="1">
                <a:noFill/>
                <a:tableStyleId>{93F93AF3-AECB-4EAD-B67A-71CB7BB279D2}</a:tableStyleId>
              </a:tblPr>
              <a:tblGrid>
                <a:gridCol w="2428750"/>
                <a:gridCol w="1028175"/>
                <a:gridCol w="1728475"/>
                <a:gridCol w="1519150"/>
                <a:gridCol w="1937775"/>
              </a:tblGrid>
              <a:tr h="268625">
                <a:tc>
                  <a:txBody>
                    <a:bodyPr/>
                    <a:lstStyle/>
                    <a:p>
                      <a:pPr indent="0" lvl="0" marL="0" marR="0" rtl="0" algn="l">
                        <a:spcBef>
                          <a:spcPts val="0"/>
                        </a:spcBef>
                        <a:spcAft>
                          <a:spcPts val="0"/>
                        </a:spcAft>
                        <a:buNone/>
                      </a:pPr>
                      <a:r>
                        <a:rPr lang="en" sz="1400"/>
                        <a:t>Model</a:t>
                      </a:r>
                      <a:endParaRPr sz="1100"/>
                    </a:p>
                  </a:txBody>
                  <a:tcPr marT="34300" marB="34300" marR="68600" marL="68600"/>
                </a:tc>
                <a:tc>
                  <a:txBody>
                    <a:bodyPr/>
                    <a:lstStyle/>
                    <a:p>
                      <a:pPr indent="0" lvl="0" marL="0" marR="0" rtl="0" algn="l">
                        <a:spcBef>
                          <a:spcPts val="0"/>
                        </a:spcBef>
                        <a:spcAft>
                          <a:spcPts val="0"/>
                        </a:spcAft>
                        <a:buNone/>
                      </a:pPr>
                      <a:r>
                        <a:rPr lang="en" sz="1400"/>
                        <a:t>Top-1 (%)</a:t>
                      </a:r>
                      <a:endParaRPr sz="1100"/>
                    </a:p>
                  </a:txBody>
                  <a:tcPr marT="34300" marB="34300" marR="68600" marL="68600"/>
                </a:tc>
                <a:tc>
                  <a:txBody>
                    <a:bodyPr/>
                    <a:lstStyle/>
                    <a:p>
                      <a:pPr indent="0" lvl="0" marL="0" marR="0" rtl="0" algn="l">
                        <a:spcBef>
                          <a:spcPts val="0"/>
                        </a:spcBef>
                        <a:spcAft>
                          <a:spcPts val="0"/>
                        </a:spcAft>
                        <a:buNone/>
                      </a:pPr>
                      <a:r>
                        <a:rPr lang="en" sz="1400"/>
                        <a:t>Params (M)</a:t>
                      </a:r>
                      <a:endParaRPr sz="1100"/>
                    </a:p>
                  </a:txBody>
                  <a:tcPr marT="34300" marB="34300" marR="68600" marL="68600"/>
                </a:tc>
                <a:tc>
                  <a:txBody>
                    <a:bodyPr/>
                    <a:lstStyle/>
                    <a:p>
                      <a:pPr indent="0" lvl="0" marL="0" marR="0" rtl="0" algn="l">
                        <a:spcBef>
                          <a:spcPts val="0"/>
                        </a:spcBef>
                        <a:spcAft>
                          <a:spcPts val="0"/>
                        </a:spcAft>
                        <a:buNone/>
                      </a:pPr>
                      <a:r>
                        <a:rPr lang="en" sz="1400"/>
                        <a:t>Flops (G)</a:t>
                      </a:r>
                      <a:endParaRPr sz="1100"/>
                    </a:p>
                  </a:txBody>
                  <a:tcPr marT="34300" marB="34300" marR="68600" marL="68600"/>
                </a:tc>
                <a:tc>
                  <a:txBody>
                    <a:bodyPr/>
                    <a:lstStyle/>
                    <a:p>
                      <a:pPr indent="0" lvl="0" marL="0" marR="0" rtl="0" algn="l">
                        <a:spcBef>
                          <a:spcPts val="0"/>
                        </a:spcBef>
                        <a:spcAft>
                          <a:spcPts val="0"/>
                        </a:spcAft>
                        <a:buNone/>
                      </a:pPr>
                      <a:r>
                        <a:rPr lang="en" sz="1400"/>
                        <a:t>Memory (32b, G)</a:t>
                      </a:r>
                      <a:endParaRPr sz="1100"/>
                    </a:p>
                  </a:txBody>
                  <a:tcPr marT="34300" marB="34300" marR="68600" marL="68600"/>
                </a:tc>
              </a:tr>
              <a:tr h="278125">
                <a:tc>
                  <a:txBody>
                    <a:bodyPr/>
                    <a:lstStyle/>
                    <a:p>
                      <a:pPr indent="0" lvl="0" marL="0" marR="0" rtl="0" algn="l">
                        <a:spcBef>
                          <a:spcPts val="0"/>
                        </a:spcBef>
                        <a:spcAft>
                          <a:spcPts val="0"/>
                        </a:spcAft>
                        <a:buNone/>
                      </a:pPr>
                      <a:r>
                        <a:rPr lang="en" sz="1400"/>
                        <a:t>ResNet-101 (ILSVRC 2015)</a:t>
                      </a:r>
                      <a:endParaRPr sz="1100"/>
                    </a:p>
                  </a:txBody>
                  <a:tcPr marT="34300" marB="34300" marR="68600" marL="68600"/>
                </a:tc>
                <a:tc>
                  <a:txBody>
                    <a:bodyPr/>
                    <a:lstStyle/>
                    <a:p>
                      <a:pPr indent="0" lvl="0" marL="0" marR="0" rtl="0" algn="l">
                        <a:spcBef>
                          <a:spcPts val="0"/>
                        </a:spcBef>
                        <a:spcAft>
                          <a:spcPts val="0"/>
                        </a:spcAft>
                        <a:buNone/>
                      </a:pPr>
                      <a:r>
                        <a:rPr lang="en" sz="1400"/>
                        <a:t>77.4</a:t>
                      </a:r>
                      <a:endParaRPr sz="1100"/>
                    </a:p>
                  </a:txBody>
                  <a:tcPr marT="34300" marB="34300" marR="68600" marL="68600"/>
                </a:tc>
                <a:tc>
                  <a:txBody>
                    <a:bodyPr/>
                    <a:lstStyle/>
                    <a:p>
                      <a:pPr indent="0" lvl="0" marL="0" marR="0" rtl="0" algn="l">
                        <a:spcBef>
                          <a:spcPts val="0"/>
                        </a:spcBef>
                        <a:spcAft>
                          <a:spcPts val="0"/>
                        </a:spcAft>
                        <a:buNone/>
                      </a:pPr>
                      <a:r>
                        <a:rPr lang="en" sz="1400"/>
                        <a:t>44.5</a:t>
                      </a:r>
                      <a:endParaRPr sz="1100"/>
                    </a:p>
                  </a:txBody>
                  <a:tcPr marT="34300" marB="34300" marR="68600" marL="68600"/>
                </a:tc>
                <a:tc>
                  <a:txBody>
                    <a:bodyPr/>
                    <a:lstStyle/>
                    <a:p>
                      <a:pPr indent="0" lvl="0" marL="0" marR="0" rtl="0" algn="l">
                        <a:spcBef>
                          <a:spcPts val="0"/>
                        </a:spcBef>
                        <a:spcAft>
                          <a:spcPts val="0"/>
                        </a:spcAft>
                        <a:buNone/>
                      </a:pPr>
                      <a:r>
                        <a:rPr lang="en" sz="1400"/>
                        <a:t>7.8</a:t>
                      </a:r>
                      <a:endParaRPr sz="1100"/>
                    </a:p>
                  </a:txBody>
                  <a:tcPr marT="34300" marB="34300" marR="68600" marL="68600"/>
                </a:tc>
                <a:tc>
                  <a:txBody>
                    <a:bodyPr/>
                    <a:lstStyle/>
                    <a:p>
                      <a:pPr indent="0" lvl="0" marL="0" marR="0" rtl="0" algn="l">
                        <a:spcBef>
                          <a:spcPts val="0"/>
                        </a:spcBef>
                        <a:spcAft>
                          <a:spcPts val="0"/>
                        </a:spcAft>
                        <a:buNone/>
                      </a:pPr>
                      <a:r>
                        <a:rPr lang="en" sz="1400"/>
                        <a:t>6.0</a:t>
                      </a:r>
                      <a:endParaRPr sz="1100"/>
                    </a:p>
                  </a:txBody>
                  <a:tcPr marT="34300" marB="34300" marR="68600" marL="68600"/>
                </a:tc>
              </a:tr>
              <a:tr h="278125">
                <a:tc>
                  <a:txBody>
                    <a:bodyPr/>
                    <a:lstStyle/>
                    <a:p>
                      <a:pPr indent="0" lvl="0" marL="0" marR="0" rtl="0" algn="l">
                        <a:spcBef>
                          <a:spcPts val="0"/>
                        </a:spcBef>
                        <a:spcAft>
                          <a:spcPts val="0"/>
                        </a:spcAft>
                        <a:buNone/>
                      </a:pPr>
                      <a:r>
                        <a:rPr lang="en" sz="1400"/>
                        <a:t>DenseNet-161 (CVPR 2016)</a:t>
                      </a:r>
                      <a:endParaRPr sz="1100"/>
                    </a:p>
                  </a:txBody>
                  <a:tcPr marT="34300" marB="34300" marR="68600" marL="68600">
                    <a:solidFill>
                      <a:srgbClr val="F9E0CB"/>
                    </a:solidFill>
                  </a:tcPr>
                </a:tc>
                <a:tc>
                  <a:txBody>
                    <a:bodyPr/>
                    <a:lstStyle/>
                    <a:p>
                      <a:pPr indent="0" lvl="0" marL="0" marR="0" rtl="0" algn="l">
                        <a:spcBef>
                          <a:spcPts val="0"/>
                        </a:spcBef>
                        <a:spcAft>
                          <a:spcPts val="0"/>
                        </a:spcAft>
                        <a:buNone/>
                      </a:pPr>
                      <a:r>
                        <a:rPr lang="en" sz="1400"/>
                        <a:t>77.1</a:t>
                      </a:r>
                      <a:endParaRPr sz="1100"/>
                    </a:p>
                  </a:txBody>
                  <a:tcPr marT="34300" marB="34300" marR="68600" marL="68600">
                    <a:solidFill>
                      <a:srgbClr val="F9E0CB"/>
                    </a:solidFill>
                  </a:tcPr>
                </a:tc>
                <a:tc>
                  <a:txBody>
                    <a:bodyPr/>
                    <a:lstStyle/>
                    <a:p>
                      <a:pPr indent="0" lvl="0" marL="0" marR="0" rtl="0" algn="l">
                        <a:spcBef>
                          <a:spcPts val="0"/>
                        </a:spcBef>
                        <a:spcAft>
                          <a:spcPts val="0"/>
                        </a:spcAft>
                        <a:buNone/>
                      </a:pPr>
                      <a:r>
                        <a:rPr lang="en" sz="1400"/>
                        <a:t>28.7</a:t>
                      </a:r>
                      <a:endParaRPr sz="1100"/>
                    </a:p>
                  </a:txBody>
                  <a:tcPr marT="34300" marB="34300" marR="68600" marL="68600">
                    <a:solidFill>
                      <a:srgbClr val="F9E0CB"/>
                    </a:solidFill>
                  </a:tcPr>
                </a:tc>
                <a:tc>
                  <a:txBody>
                    <a:bodyPr/>
                    <a:lstStyle/>
                    <a:p>
                      <a:pPr indent="0" lvl="0" marL="0" marR="0" rtl="0" algn="l">
                        <a:spcBef>
                          <a:spcPts val="0"/>
                        </a:spcBef>
                        <a:spcAft>
                          <a:spcPts val="0"/>
                        </a:spcAft>
                        <a:buNone/>
                      </a:pPr>
                      <a:r>
                        <a:rPr lang="en" sz="1400"/>
                        <a:t>7.7</a:t>
                      </a:r>
                      <a:endParaRPr sz="1100"/>
                    </a:p>
                  </a:txBody>
                  <a:tcPr marT="34300" marB="34300" marR="68600" marL="68600">
                    <a:solidFill>
                      <a:srgbClr val="F9E0CB"/>
                    </a:solidFill>
                  </a:tcPr>
                </a:tc>
                <a:tc>
                  <a:txBody>
                    <a:bodyPr/>
                    <a:lstStyle/>
                    <a:p>
                      <a:pPr indent="0" lvl="0" marL="0" marR="0" rtl="0" algn="l">
                        <a:spcBef>
                          <a:spcPts val="0"/>
                        </a:spcBef>
                        <a:spcAft>
                          <a:spcPts val="0"/>
                        </a:spcAft>
                        <a:buNone/>
                      </a:pPr>
                      <a:r>
                        <a:rPr b="1" lang="en" sz="1400"/>
                        <a:t>9.7</a:t>
                      </a:r>
                      <a:endParaRPr sz="1100"/>
                    </a:p>
                  </a:txBody>
                  <a:tcPr marT="34300" marB="34300" marR="68600" marL="68600">
                    <a:solidFill>
                      <a:srgbClr val="F9E0CB"/>
                    </a:solidFill>
                  </a:tcPr>
                </a:tc>
              </a:tr>
              <a:tr h="300850">
                <a:tc>
                  <a:txBody>
                    <a:bodyPr/>
                    <a:lstStyle/>
                    <a:p>
                      <a:pPr indent="0" lvl="0" marL="0" marR="0" rtl="0" algn="l">
                        <a:spcBef>
                          <a:spcPts val="0"/>
                        </a:spcBef>
                        <a:spcAft>
                          <a:spcPts val="0"/>
                        </a:spcAft>
                        <a:buNone/>
                      </a:pPr>
                      <a:r>
                        <a:rPr lang="en" sz="1400"/>
                        <a:t>ConvNext-T (CVPR 2022)</a:t>
                      </a:r>
                      <a:endParaRPr sz="1100"/>
                    </a:p>
                  </a:txBody>
                  <a:tcPr marT="34300" marB="34300" marR="68600" marL="68600"/>
                </a:tc>
                <a:tc>
                  <a:txBody>
                    <a:bodyPr/>
                    <a:lstStyle/>
                    <a:p>
                      <a:pPr indent="0" lvl="0" marL="0" marR="0" rtl="0" algn="l">
                        <a:spcBef>
                          <a:spcPts val="0"/>
                        </a:spcBef>
                        <a:spcAft>
                          <a:spcPts val="0"/>
                        </a:spcAft>
                        <a:buNone/>
                      </a:pPr>
                      <a:r>
                        <a:rPr b="0" lang="en" sz="1400"/>
                        <a:t>82.1</a:t>
                      </a:r>
                      <a:endParaRPr sz="1100"/>
                    </a:p>
                  </a:txBody>
                  <a:tcPr marT="34300" marB="34300" marR="68600" marL="68600"/>
                </a:tc>
                <a:tc>
                  <a:txBody>
                    <a:bodyPr/>
                    <a:lstStyle/>
                    <a:p>
                      <a:pPr indent="0" lvl="0" marL="0" marR="0" rtl="0" algn="l">
                        <a:spcBef>
                          <a:spcPts val="0"/>
                        </a:spcBef>
                        <a:spcAft>
                          <a:spcPts val="0"/>
                        </a:spcAft>
                        <a:buNone/>
                      </a:pPr>
                      <a:r>
                        <a:rPr lang="en" sz="1400"/>
                        <a:t>28.6</a:t>
                      </a:r>
                      <a:endParaRPr sz="1100"/>
                    </a:p>
                  </a:txBody>
                  <a:tcPr marT="34300" marB="34300" marR="68600" marL="68600"/>
                </a:tc>
                <a:tc>
                  <a:txBody>
                    <a:bodyPr/>
                    <a:lstStyle/>
                    <a:p>
                      <a:pPr indent="0" lvl="0" marL="0" marR="0" rtl="0" algn="l">
                        <a:spcBef>
                          <a:spcPts val="0"/>
                        </a:spcBef>
                        <a:spcAft>
                          <a:spcPts val="0"/>
                        </a:spcAft>
                        <a:buNone/>
                      </a:pPr>
                      <a:r>
                        <a:rPr lang="en" sz="1400"/>
                        <a:t>4.5</a:t>
                      </a:r>
                      <a:endParaRPr sz="1100"/>
                    </a:p>
                  </a:txBody>
                  <a:tcPr marT="34300" marB="34300" marR="68600" marL="68600"/>
                </a:tc>
                <a:tc>
                  <a:txBody>
                    <a:bodyPr/>
                    <a:lstStyle/>
                    <a:p>
                      <a:pPr indent="0" lvl="0" marL="0" marR="0" rtl="0" algn="l">
                        <a:spcBef>
                          <a:spcPts val="0"/>
                        </a:spcBef>
                        <a:spcAft>
                          <a:spcPts val="0"/>
                        </a:spcAft>
                        <a:buNone/>
                      </a:pPr>
                      <a:r>
                        <a:rPr lang="en" sz="1400"/>
                        <a:t>5.0</a:t>
                      </a:r>
                      <a:endParaRPr sz="1100"/>
                    </a:p>
                  </a:txBody>
                  <a:tcPr marT="34300" marB="34300" marR="68600" marL="6860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nvSpPr>
        <p:spPr>
          <a:xfrm>
            <a:off x="3105184" y="0"/>
            <a:ext cx="2933632"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Motivation</a:t>
            </a:r>
            <a:endParaRPr sz="1100"/>
          </a:p>
        </p:txBody>
      </p:sp>
      <p:sp>
        <p:nvSpPr>
          <p:cNvPr id="157" name="Google Shape;157;p23"/>
          <p:cNvSpPr txBox="1"/>
          <p:nvPr/>
        </p:nvSpPr>
        <p:spPr>
          <a:xfrm>
            <a:off x="376200" y="1428900"/>
            <a:ext cx="8391600" cy="2285700"/>
          </a:xfrm>
          <a:prstGeom prst="rect">
            <a:avLst/>
          </a:prstGeom>
          <a:noFill/>
          <a:ln>
            <a:noFill/>
          </a:ln>
        </p:spPr>
        <p:txBody>
          <a:bodyPr anchorCtr="0" anchor="t" bIns="34275" lIns="68575" spcFirstLastPara="1" rIns="68575" wrap="square" tIns="34275">
            <a:spAutoFit/>
          </a:bodyPr>
          <a:lstStyle/>
          <a:p>
            <a:pPr indent="0" lvl="0" marL="0" marR="0" rtl="0" algn="l">
              <a:lnSpc>
                <a:spcPct val="200000"/>
              </a:lnSpc>
              <a:spcBef>
                <a:spcPts val="0"/>
              </a:spcBef>
              <a:spcAft>
                <a:spcPts val="0"/>
              </a:spcAft>
              <a:buNone/>
            </a:pPr>
            <a:r>
              <a:rPr b="1" lang="en" sz="1600"/>
              <a:t>Claim: DenseNets can outperform </a:t>
            </a:r>
            <a:r>
              <a:rPr b="1" lang="en" sz="1600"/>
              <a:t>r</a:t>
            </a:r>
            <a:r>
              <a:rPr b="1" lang="en" sz="1600"/>
              <a:t>esidual networks with Additive Skip Connections</a:t>
            </a:r>
            <a:endParaRPr b="1" sz="1600"/>
          </a:p>
          <a:p>
            <a:pPr indent="-330200" lvl="0" marL="457200" marR="0" rtl="0" algn="l">
              <a:lnSpc>
                <a:spcPct val="200000"/>
              </a:lnSpc>
              <a:spcBef>
                <a:spcPts val="0"/>
              </a:spcBef>
              <a:spcAft>
                <a:spcPts val="0"/>
              </a:spcAft>
              <a:buSzPts val="1600"/>
              <a:buChar char="●"/>
            </a:pPr>
            <a:r>
              <a:rPr lang="en" sz="1600"/>
              <a:t>DenseNets aren’t scalable</a:t>
            </a:r>
            <a:endParaRPr sz="1600"/>
          </a:p>
          <a:p>
            <a:pPr indent="-330200" lvl="0" marL="457200" marR="0" rtl="0" algn="l">
              <a:lnSpc>
                <a:spcPct val="200000"/>
              </a:lnSpc>
              <a:spcBef>
                <a:spcPts val="0"/>
              </a:spcBef>
              <a:spcAft>
                <a:spcPts val="0"/>
              </a:spcAft>
              <a:buSzPts val="1600"/>
              <a:buChar char="●"/>
            </a:pPr>
            <a:r>
              <a:rPr lang="en" sz="1600"/>
              <a:t>DenseNets consume very large amounts of memory</a:t>
            </a:r>
            <a:endParaRPr sz="1600"/>
          </a:p>
          <a:p>
            <a:pPr indent="-330200" lvl="0" marL="457200" marR="0" rtl="0" algn="l">
              <a:lnSpc>
                <a:spcPct val="200000"/>
              </a:lnSpc>
              <a:spcBef>
                <a:spcPts val="0"/>
              </a:spcBef>
              <a:spcAft>
                <a:spcPts val="0"/>
              </a:spcAft>
              <a:buSzPts val="1600"/>
              <a:buChar char="●"/>
            </a:pPr>
            <a:r>
              <a:rPr lang="en" sz="1600"/>
              <a:t>Additive shortcuts and Restricted Architectural Diversity and Innovation</a:t>
            </a:r>
            <a:endParaRPr sz="1600"/>
          </a:p>
          <a:p>
            <a:pPr indent="-330200" lvl="0" marL="457200" marR="0" rtl="0" algn="l">
              <a:lnSpc>
                <a:spcPct val="200000"/>
              </a:lnSpc>
              <a:spcBef>
                <a:spcPts val="0"/>
              </a:spcBef>
              <a:spcAft>
                <a:spcPts val="0"/>
              </a:spcAft>
              <a:buSzPts val="1600"/>
              <a:buChar char="●"/>
            </a:pPr>
            <a:r>
              <a:rPr lang="en" sz="1600"/>
              <a:t>To showcase the potential of the DenseNet style architecture</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nvSpPr>
        <p:spPr>
          <a:xfrm>
            <a:off x="2037081" y="0"/>
            <a:ext cx="51246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Methodology</a:t>
            </a:r>
            <a:endParaRPr sz="1100"/>
          </a:p>
        </p:txBody>
      </p:sp>
      <p:sp>
        <p:nvSpPr>
          <p:cNvPr id="163" name="Google Shape;163;p24"/>
          <p:cNvSpPr txBox="1"/>
          <p:nvPr/>
        </p:nvSpPr>
        <p:spPr>
          <a:xfrm>
            <a:off x="857851" y="1675200"/>
            <a:ext cx="7428300" cy="1793100"/>
          </a:xfrm>
          <a:prstGeom prst="rect">
            <a:avLst/>
          </a:prstGeom>
          <a:noFill/>
          <a:ln>
            <a:noFill/>
          </a:ln>
        </p:spPr>
        <p:txBody>
          <a:bodyPr anchorCtr="0" anchor="t" bIns="34275" lIns="68575" spcFirstLastPara="1" rIns="68575" wrap="square" tIns="34275">
            <a:spAutoFit/>
          </a:bodyPr>
          <a:lstStyle/>
          <a:p>
            <a:pPr indent="-330200" lvl="0" marL="457200" rtl="0" algn="l">
              <a:lnSpc>
                <a:spcPct val="150000"/>
              </a:lnSpc>
              <a:spcBef>
                <a:spcPts val="0"/>
              </a:spcBef>
              <a:spcAft>
                <a:spcPts val="0"/>
              </a:spcAft>
              <a:buSzPts val="1600"/>
              <a:buChar char="●"/>
            </a:pPr>
            <a:r>
              <a:rPr lang="en" sz="1600">
                <a:solidFill>
                  <a:schemeClr val="dk1"/>
                </a:solidFill>
              </a:rPr>
              <a:t>Better Training Recipe</a:t>
            </a:r>
            <a:endParaRPr sz="1600"/>
          </a:p>
          <a:p>
            <a:pPr indent="-330200" lvl="0" marL="457200" marR="0" rtl="0" algn="l">
              <a:lnSpc>
                <a:spcPct val="150000"/>
              </a:lnSpc>
              <a:spcBef>
                <a:spcPts val="0"/>
              </a:spcBef>
              <a:spcAft>
                <a:spcPts val="0"/>
              </a:spcAft>
              <a:buSzPts val="1600"/>
              <a:buChar char="●"/>
            </a:pPr>
            <a:r>
              <a:rPr lang="en" sz="1600"/>
              <a:t>A strategic design that mitigates memory consumption issues</a:t>
            </a:r>
            <a:endParaRPr sz="1600"/>
          </a:p>
          <a:p>
            <a:pPr indent="-330200" lvl="0" marL="457200" marR="0" rtl="0" algn="l">
              <a:lnSpc>
                <a:spcPct val="150000"/>
              </a:lnSpc>
              <a:spcBef>
                <a:spcPts val="0"/>
              </a:spcBef>
              <a:spcAft>
                <a:spcPts val="0"/>
              </a:spcAft>
              <a:buSzPts val="1600"/>
              <a:buChar char="●"/>
            </a:pPr>
            <a:r>
              <a:rPr lang="en" sz="1600"/>
              <a:t>Use of intermediate dimension reducers (</a:t>
            </a:r>
            <a:r>
              <a:rPr b="1" lang="en" sz="1600"/>
              <a:t>Transition Layers</a:t>
            </a:r>
            <a:r>
              <a:rPr lang="en" sz="1600"/>
              <a:t>)</a:t>
            </a:r>
            <a:endParaRPr sz="1600"/>
          </a:p>
          <a:p>
            <a:pPr indent="-330200" lvl="0" marL="457200" marR="0" rtl="0" algn="l">
              <a:lnSpc>
                <a:spcPct val="150000"/>
              </a:lnSpc>
              <a:spcBef>
                <a:spcPts val="0"/>
              </a:spcBef>
              <a:spcAft>
                <a:spcPts val="0"/>
              </a:spcAft>
              <a:buSzPts val="1600"/>
              <a:buChar char="●"/>
            </a:pPr>
            <a:r>
              <a:rPr lang="en" sz="1600"/>
              <a:t>Going wider and shallower</a:t>
            </a:r>
            <a:endParaRPr sz="1600"/>
          </a:p>
          <a:p>
            <a:pPr indent="-330200" lvl="0" marL="457200" marR="0" rtl="0" algn="l">
              <a:lnSpc>
                <a:spcPct val="150000"/>
              </a:lnSpc>
              <a:spcBef>
                <a:spcPts val="0"/>
              </a:spcBef>
              <a:spcAft>
                <a:spcPts val="0"/>
              </a:spcAft>
              <a:buSzPts val="1600"/>
              <a:buChar char="●"/>
            </a:pPr>
            <a:r>
              <a:rPr lang="en" sz="1600"/>
              <a:t>Modern Block Design (</a:t>
            </a:r>
            <a:r>
              <a:rPr b="1" lang="en" sz="1600"/>
              <a:t>ConvNext</a:t>
            </a:r>
            <a:r>
              <a:rPr lang="en" sz="1600"/>
              <a:t>)</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pSp>
        <p:nvGrpSpPr>
          <p:cNvPr id="169" name="Google Shape;169;p25"/>
          <p:cNvGrpSpPr/>
          <p:nvPr/>
        </p:nvGrpSpPr>
        <p:grpSpPr>
          <a:xfrm>
            <a:off x="2633878" y="539750"/>
            <a:ext cx="3876243" cy="4064000"/>
            <a:chOff x="3511837" y="719666"/>
            <a:chExt cx="5168324" cy="5418666"/>
          </a:xfrm>
        </p:grpSpPr>
        <p:sp>
          <p:nvSpPr>
            <p:cNvPr id="170" name="Google Shape;170;p25"/>
            <p:cNvSpPr/>
            <p:nvPr/>
          </p:nvSpPr>
          <p:spPr>
            <a:xfrm>
              <a:off x="5189475" y="719666"/>
              <a:ext cx="1820800" cy="1575206"/>
            </a:xfrm>
            <a:custGeom>
              <a:rect b="b" l="l" r="r" t="t"/>
              <a:pathLst>
                <a:path extrusionOk="0" h="1575206" w="1820800">
                  <a:moveTo>
                    <a:pt x="0" y="787603"/>
                  </a:moveTo>
                  <a:lnTo>
                    <a:pt x="450036" y="0"/>
                  </a:lnTo>
                  <a:lnTo>
                    <a:pt x="1370764" y="0"/>
                  </a:lnTo>
                  <a:lnTo>
                    <a:pt x="1820800" y="787603"/>
                  </a:lnTo>
                  <a:lnTo>
                    <a:pt x="1370764" y="1575206"/>
                  </a:lnTo>
                  <a:lnTo>
                    <a:pt x="450036" y="1575206"/>
                  </a:lnTo>
                  <a:lnTo>
                    <a:pt x="0" y="787603"/>
                  </a:lnTo>
                  <a:close/>
                </a:path>
              </a:pathLst>
            </a:custGeom>
            <a:solidFill>
              <a:schemeClr val="lt1"/>
            </a:solidFill>
            <a:ln cap="flat" cmpd="sng" w="12700">
              <a:solidFill>
                <a:schemeClr val="accent3"/>
              </a:solidFill>
              <a:prstDash val="solid"/>
              <a:miter lim="800000"/>
              <a:headEnd len="sm" w="sm" type="none"/>
              <a:tailEnd len="sm" w="sm" type="none"/>
            </a:ln>
          </p:spPr>
          <p:txBody>
            <a:bodyPr anchorCtr="0" anchor="ctr" bIns="212925" lIns="243450" spcFirstLastPara="1" rIns="243450" wrap="square" tIns="212925">
              <a:noAutofit/>
            </a:bodyPr>
            <a:lstStyle/>
            <a:p>
              <a:pPr indent="0" lvl="0" marL="0" marR="0" rtl="0" algn="ctr">
                <a:lnSpc>
                  <a:spcPct val="90000"/>
                </a:lnSpc>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Linear Warmup</a:t>
              </a:r>
              <a:endParaRPr sz="1100"/>
            </a:p>
          </p:txBody>
        </p:sp>
        <p:sp>
          <p:nvSpPr>
            <p:cNvPr id="171" name="Google Shape;171;p25"/>
            <p:cNvSpPr/>
            <p:nvPr/>
          </p:nvSpPr>
          <p:spPr>
            <a:xfrm>
              <a:off x="6859361" y="1688523"/>
              <a:ext cx="1820800" cy="1575206"/>
            </a:xfrm>
            <a:custGeom>
              <a:rect b="b" l="l" r="r" t="t"/>
              <a:pathLst>
                <a:path extrusionOk="0" h="1575206" w="1820800">
                  <a:moveTo>
                    <a:pt x="0" y="787603"/>
                  </a:moveTo>
                  <a:lnTo>
                    <a:pt x="450036" y="0"/>
                  </a:lnTo>
                  <a:lnTo>
                    <a:pt x="1370764" y="0"/>
                  </a:lnTo>
                  <a:lnTo>
                    <a:pt x="1820800" y="787603"/>
                  </a:lnTo>
                  <a:lnTo>
                    <a:pt x="1370764" y="1575206"/>
                  </a:lnTo>
                  <a:lnTo>
                    <a:pt x="450036" y="1575206"/>
                  </a:lnTo>
                  <a:lnTo>
                    <a:pt x="0" y="787603"/>
                  </a:lnTo>
                  <a:close/>
                </a:path>
              </a:pathLst>
            </a:custGeom>
            <a:solidFill>
              <a:schemeClr val="lt1"/>
            </a:solidFill>
            <a:ln cap="flat" cmpd="sng" w="12700">
              <a:solidFill>
                <a:schemeClr val="accent3"/>
              </a:solidFill>
              <a:prstDash val="solid"/>
              <a:miter lim="800000"/>
              <a:headEnd len="sm" w="sm" type="none"/>
              <a:tailEnd len="sm" w="sm" type="none"/>
            </a:ln>
          </p:spPr>
          <p:txBody>
            <a:bodyPr anchorCtr="0" anchor="ctr" bIns="212925" lIns="243450" spcFirstLastPara="1" rIns="243450" wrap="square" tIns="212925">
              <a:noAutofit/>
            </a:bodyPr>
            <a:lstStyle/>
            <a:p>
              <a:pPr indent="0" lvl="0" marL="0" marR="0" rtl="0" algn="ctr">
                <a:lnSpc>
                  <a:spcPct val="90000"/>
                </a:lnSpc>
                <a:spcBef>
                  <a:spcPts val="0"/>
                </a:spcBef>
                <a:spcAft>
                  <a:spcPts val="0"/>
                </a:spcAft>
                <a:buClr>
                  <a:schemeClr val="dk1"/>
                </a:buClr>
                <a:buSzPts val="1400"/>
                <a:buFont typeface="Calibri"/>
                <a:buNone/>
              </a:pPr>
              <a:r>
                <a:rPr b="1" lang="en" sz="1400">
                  <a:solidFill>
                    <a:schemeClr val="dk1"/>
                  </a:solidFill>
                  <a:latin typeface="Calibri"/>
                  <a:ea typeface="Calibri"/>
                  <a:cs typeface="Calibri"/>
                  <a:sym typeface="Calibri"/>
                </a:rPr>
                <a:t>Label Smoothing</a:t>
              </a:r>
              <a:endParaRPr sz="1100"/>
            </a:p>
          </p:txBody>
        </p:sp>
        <p:sp>
          <p:nvSpPr>
            <p:cNvPr id="172" name="Google Shape;172;p25"/>
            <p:cNvSpPr/>
            <p:nvPr/>
          </p:nvSpPr>
          <p:spPr>
            <a:xfrm>
              <a:off x="6859361" y="3593185"/>
              <a:ext cx="1820800" cy="1575206"/>
            </a:xfrm>
            <a:custGeom>
              <a:rect b="b" l="l" r="r" t="t"/>
              <a:pathLst>
                <a:path extrusionOk="0" h="1575206" w="1820800">
                  <a:moveTo>
                    <a:pt x="0" y="787603"/>
                  </a:moveTo>
                  <a:lnTo>
                    <a:pt x="450036" y="0"/>
                  </a:lnTo>
                  <a:lnTo>
                    <a:pt x="1370764" y="0"/>
                  </a:lnTo>
                  <a:lnTo>
                    <a:pt x="1820800" y="787603"/>
                  </a:lnTo>
                  <a:lnTo>
                    <a:pt x="1370764" y="1575206"/>
                  </a:lnTo>
                  <a:lnTo>
                    <a:pt x="450036" y="1575206"/>
                  </a:lnTo>
                  <a:lnTo>
                    <a:pt x="0" y="787603"/>
                  </a:lnTo>
                  <a:close/>
                </a:path>
              </a:pathLst>
            </a:custGeom>
            <a:solidFill>
              <a:schemeClr val="lt1"/>
            </a:solidFill>
            <a:ln cap="flat" cmpd="sng" w="12700">
              <a:solidFill>
                <a:schemeClr val="accent3"/>
              </a:solidFill>
              <a:prstDash val="solid"/>
              <a:miter lim="800000"/>
              <a:headEnd len="sm" w="sm" type="none"/>
              <a:tailEnd len="sm" w="sm" type="none"/>
            </a:ln>
          </p:spPr>
          <p:txBody>
            <a:bodyPr anchorCtr="0" anchor="ctr" bIns="212925" lIns="243450" spcFirstLastPara="1" rIns="243450" wrap="square" tIns="212925">
              <a:noAutofit/>
            </a:bodyPr>
            <a:lstStyle/>
            <a:p>
              <a:pPr indent="0" lvl="0" marL="0" marR="0" rtl="0" algn="ctr">
                <a:lnSpc>
                  <a:spcPct val="90000"/>
                </a:lnSpc>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Random Augment and Erasing</a:t>
              </a:r>
              <a:endParaRPr sz="1100"/>
            </a:p>
          </p:txBody>
        </p:sp>
        <p:sp>
          <p:nvSpPr>
            <p:cNvPr id="173" name="Google Shape;173;p25"/>
            <p:cNvSpPr/>
            <p:nvPr/>
          </p:nvSpPr>
          <p:spPr>
            <a:xfrm>
              <a:off x="5189475" y="4563126"/>
              <a:ext cx="1820800" cy="1575206"/>
            </a:xfrm>
            <a:custGeom>
              <a:rect b="b" l="l" r="r" t="t"/>
              <a:pathLst>
                <a:path extrusionOk="0" h="1575206" w="1820800">
                  <a:moveTo>
                    <a:pt x="0" y="787603"/>
                  </a:moveTo>
                  <a:lnTo>
                    <a:pt x="450036" y="0"/>
                  </a:lnTo>
                  <a:lnTo>
                    <a:pt x="1370764" y="0"/>
                  </a:lnTo>
                  <a:lnTo>
                    <a:pt x="1820800" y="787603"/>
                  </a:lnTo>
                  <a:lnTo>
                    <a:pt x="1370764" y="1575206"/>
                  </a:lnTo>
                  <a:lnTo>
                    <a:pt x="450036" y="1575206"/>
                  </a:lnTo>
                  <a:lnTo>
                    <a:pt x="0" y="787603"/>
                  </a:lnTo>
                  <a:close/>
                </a:path>
              </a:pathLst>
            </a:custGeom>
            <a:solidFill>
              <a:schemeClr val="lt1"/>
            </a:solidFill>
            <a:ln cap="flat" cmpd="sng" w="12700">
              <a:solidFill>
                <a:schemeClr val="accent3"/>
              </a:solidFill>
              <a:prstDash val="solid"/>
              <a:miter lim="800000"/>
              <a:headEnd len="sm" w="sm" type="none"/>
              <a:tailEnd len="sm" w="sm" type="none"/>
            </a:ln>
          </p:spPr>
          <p:txBody>
            <a:bodyPr anchorCtr="0" anchor="ctr" bIns="212925" lIns="243450" spcFirstLastPara="1" rIns="243450" wrap="square" tIns="212925">
              <a:noAutofit/>
            </a:bodyPr>
            <a:lstStyle/>
            <a:p>
              <a:pPr indent="0" lvl="0" marL="0" marR="0" rtl="0" algn="ctr">
                <a:lnSpc>
                  <a:spcPct val="90000"/>
                </a:lnSpc>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Mixup and Cutmix</a:t>
              </a:r>
              <a:endParaRPr sz="1400">
                <a:solidFill>
                  <a:schemeClr val="dk1"/>
                </a:solidFill>
                <a:latin typeface="Calibri"/>
                <a:ea typeface="Calibri"/>
                <a:cs typeface="Calibri"/>
                <a:sym typeface="Calibri"/>
              </a:endParaRPr>
            </a:p>
          </p:txBody>
        </p:sp>
        <p:sp>
          <p:nvSpPr>
            <p:cNvPr id="174" name="Google Shape;174;p25"/>
            <p:cNvSpPr/>
            <p:nvPr/>
          </p:nvSpPr>
          <p:spPr>
            <a:xfrm>
              <a:off x="3511837" y="3594268"/>
              <a:ext cx="1820800" cy="1575206"/>
            </a:xfrm>
            <a:custGeom>
              <a:rect b="b" l="l" r="r" t="t"/>
              <a:pathLst>
                <a:path extrusionOk="0" h="1575206" w="1820800">
                  <a:moveTo>
                    <a:pt x="0" y="787603"/>
                  </a:moveTo>
                  <a:lnTo>
                    <a:pt x="450036" y="0"/>
                  </a:lnTo>
                  <a:lnTo>
                    <a:pt x="1370764" y="0"/>
                  </a:lnTo>
                  <a:lnTo>
                    <a:pt x="1820800" y="787603"/>
                  </a:lnTo>
                  <a:lnTo>
                    <a:pt x="1370764" y="1575206"/>
                  </a:lnTo>
                  <a:lnTo>
                    <a:pt x="450036" y="1575206"/>
                  </a:lnTo>
                  <a:lnTo>
                    <a:pt x="0" y="787603"/>
                  </a:lnTo>
                  <a:close/>
                </a:path>
              </a:pathLst>
            </a:custGeom>
            <a:solidFill>
              <a:schemeClr val="lt1"/>
            </a:solidFill>
            <a:ln cap="flat" cmpd="sng" w="12700">
              <a:solidFill>
                <a:schemeClr val="accent3"/>
              </a:solidFill>
              <a:prstDash val="solid"/>
              <a:miter lim="800000"/>
              <a:headEnd len="sm" w="sm" type="none"/>
              <a:tailEnd len="sm" w="sm" type="none"/>
            </a:ln>
          </p:spPr>
          <p:txBody>
            <a:bodyPr anchorCtr="0" anchor="ctr" bIns="212925" lIns="243450" spcFirstLastPara="1" rIns="243450" wrap="square" tIns="212925">
              <a:noAutofit/>
            </a:bodyPr>
            <a:lstStyle/>
            <a:p>
              <a:pPr indent="0" lvl="0" marL="0" marR="0" rtl="0" algn="ctr">
                <a:lnSpc>
                  <a:spcPct val="90000"/>
                </a:lnSpc>
                <a:spcBef>
                  <a:spcPts val="0"/>
                </a:spcBef>
                <a:spcAft>
                  <a:spcPts val="0"/>
                </a:spcAft>
                <a:buClr>
                  <a:schemeClr val="dk1"/>
                </a:buClr>
                <a:buSzPts val="1400"/>
                <a:buFont typeface="Calibri"/>
                <a:buNone/>
              </a:pPr>
              <a:r>
                <a:rPr b="1" lang="en" sz="1400">
                  <a:solidFill>
                    <a:schemeClr val="dk1"/>
                  </a:solidFill>
                  <a:latin typeface="Calibri"/>
                  <a:ea typeface="Calibri"/>
                  <a:cs typeface="Calibri"/>
                  <a:sym typeface="Calibri"/>
                </a:rPr>
                <a:t>Stochastic Depth</a:t>
              </a:r>
              <a:endParaRPr sz="1100"/>
            </a:p>
          </p:txBody>
        </p:sp>
        <p:sp>
          <p:nvSpPr>
            <p:cNvPr id="175" name="Google Shape;175;p25"/>
            <p:cNvSpPr/>
            <p:nvPr/>
          </p:nvSpPr>
          <p:spPr>
            <a:xfrm>
              <a:off x="3511837" y="1686356"/>
              <a:ext cx="1820800" cy="1575206"/>
            </a:xfrm>
            <a:custGeom>
              <a:rect b="b" l="l" r="r" t="t"/>
              <a:pathLst>
                <a:path extrusionOk="0" h="1575206" w="1820800">
                  <a:moveTo>
                    <a:pt x="0" y="787603"/>
                  </a:moveTo>
                  <a:lnTo>
                    <a:pt x="450036" y="0"/>
                  </a:lnTo>
                  <a:lnTo>
                    <a:pt x="1370764" y="0"/>
                  </a:lnTo>
                  <a:lnTo>
                    <a:pt x="1820800" y="787603"/>
                  </a:lnTo>
                  <a:lnTo>
                    <a:pt x="1370764" y="1575206"/>
                  </a:lnTo>
                  <a:lnTo>
                    <a:pt x="450036" y="1575206"/>
                  </a:lnTo>
                  <a:lnTo>
                    <a:pt x="0" y="787603"/>
                  </a:lnTo>
                  <a:close/>
                </a:path>
              </a:pathLst>
            </a:custGeom>
            <a:solidFill>
              <a:schemeClr val="lt1"/>
            </a:solidFill>
            <a:ln cap="flat" cmpd="sng" w="12700">
              <a:solidFill>
                <a:schemeClr val="accent3"/>
              </a:solidFill>
              <a:prstDash val="solid"/>
              <a:miter lim="800000"/>
              <a:headEnd len="sm" w="sm" type="none"/>
              <a:tailEnd len="sm" w="sm" type="none"/>
            </a:ln>
          </p:spPr>
          <p:txBody>
            <a:bodyPr anchorCtr="0" anchor="ctr" bIns="212925" lIns="243450" spcFirstLastPara="1" rIns="243450" wrap="square" tIns="212925">
              <a:noAutofit/>
            </a:bodyPr>
            <a:lstStyle/>
            <a:p>
              <a:pPr indent="0" lvl="0" marL="0" marR="0" rtl="0" algn="ctr">
                <a:lnSpc>
                  <a:spcPct val="90000"/>
                </a:lnSpc>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AdamW</a:t>
              </a:r>
              <a:r>
                <a:rPr lang="en" sz="1400">
                  <a:solidFill>
                    <a:schemeClr val="dk1"/>
                  </a:solidFill>
                  <a:latin typeface="Calibri"/>
                  <a:ea typeface="Calibri"/>
                  <a:cs typeface="Calibri"/>
                  <a:sym typeface="Calibri"/>
                </a:rPr>
                <a:t> and Cosine Learning Rate</a:t>
              </a:r>
              <a:endParaRPr sz="1100"/>
            </a:p>
          </p:txBody>
        </p:sp>
        <p:sp>
          <p:nvSpPr>
            <p:cNvPr id="176" name="Google Shape;176;p25"/>
            <p:cNvSpPr/>
            <p:nvPr/>
          </p:nvSpPr>
          <p:spPr>
            <a:xfrm>
              <a:off x="4984810" y="2467727"/>
              <a:ext cx="2221862" cy="1922001"/>
            </a:xfrm>
            <a:custGeom>
              <a:rect b="b" l="l" r="r" t="t"/>
              <a:pathLst>
                <a:path extrusionOk="0" h="1922001" w="2221862">
                  <a:moveTo>
                    <a:pt x="0" y="961001"/>
                  </a:moveTo>
                  <a:lnTo>
                    <a:pt x="549116" y="0"/>
                  </a:lnTo>
                  <a:lnTo>
                    <a:pt x="1672746" y="0"/>
                  </a:lnTo>
                  <a:lnTo>
                    <a:pt x="2221862" y="961001"/>
                  </a:lnTo>
                  <a:lnTo>
                    <a:pt x="1672746" y="1922001"/>
                  </a:lnTo>
                  <a:lnTo>
                    <a:pt x="549116" y="1922001"/>
                  </a:lnTo>
                  <a:lnTo>
                    <a:pt x="0" y="961001"/>
                  </a:lnTo>
                  <a:close/>
                </a:path>
              </a:pathLst>
            </a:custGeom>
            <a:solidFill>
              <a:schemeClr val="lt1"/>
            </a:solidFill>
            <a:ln cap="flat" cmpd="sng" w="12700">
              <a:solidFill>
                <a:schemeClr val="accent3"/>
              </a:solidFill>
              <a:prstDash val="solid"/>
              <a:miter lim="800000"/>
              <a:headEnd len="sm" w="sm" type="none"/>
              <a:tailEnd len="sm" w="sm" type="none"/>
            </a:ln>
          </p:spPr>
          <p:txBody>
            <a:bodyPr anchorCtr="0" anchor="ctr" bIns="256025" lIns="293300" spcFirstLastPara="1" rIns="293300" wrap="square" tIns="256025">
              <a:noAutofit/>
            </a:bodyPr>
            <a:lstStyle/>
            <a:p>
              <a:pPr indent="0" lvl="0" marL="0" marR="0" rtl="0" algn="ctr">
                <a:lnSpc>
                  <a:spcPct val="90000"/>
                </a:lnSpc>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Large Epochs Training Setup </a:t>
              </a:r>
              <a:endParaRPr sz="1400">
                <a:solidFill>
                  <a:schemeClr val="dk1"/>
                </a:solidFill>
                <a:latin typeface="Calibri"/>
                <a:ea typeface="Calibri"/>
                <a:cs typeface="Calibri"/>
                <a:sym typeface="Calibri"/>
              </a:endParaRPr>
            </a:p>
          </p:txBody>
        </p:sp>
      </p:grpSp>
      <p:sp>
        <p:nvSpPr>
          <p:cNvPr id="177" name="Google Shape;177;p25"/>
          <p:cNvSpPr txBox="1"/>
          <p:nvPr/>
        </p:nvSpPr>
        <p:spPr>
          <a:xfrm>
            <a:off x="3224215" y="0"/>
            <a:ext cx="2695568"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chemeClr val="lt1"/>
                </a:solidFill>
                <a:latin typeface="Calibri"/>
                <a:ea typeface="Calibri"/>
                <a:cs typeface="Calibri"/>
                <a:sym typeface="Calibri"/>
              </a:rPr>
              <a:t>Better Training Recipe</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